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22"/>
  </p:notesMasterIdLst>
  <p:handoutMasterIdLst>
    <p:handoutMasterId r:id="rId23"/>
  </p:handoutMasterIdLst>
  <p:sldIdLst>
    <p:sldId id="256" r:id="rId2"/>
    <p:sldId id="261" r:id="rId3"/>
    <p:sldId id="262" r:id="rId4"/>
    <p:sldId id="259" r:id="rId5"/>
    <p:sldId id="258" r:id="rId6"/>
    <p:sldId id="268" r:id="rId7"/>
    <p:sldId id="260" r:id="rId8"/>
    <p:sldId id="273" r:id="rId9"/>
    <p:sldId id="263" r:id="rId10"/>
    <p:sldId id="264" r:id="rId11"/>
    <p:sldId id="266" r:id="rId12"/>
    <p:sldId id="269" r:id="rId13"/>
    <p:sldId id="267" r:id="rId14"/>
    <p:sldId id="265" r:id="rId15"/>
    <p:sldId id="276" r:id="rId16"/>
    <p:sldId id="278" r:id="rId17"/>
    <p:sldId id="274" r:id="rId18"/>
    <p:sldId id="270" r:id="rId19"/>
    <p:sldId id="275" r:id="rId20"/>
    <p:sldId id="271" r:id="rId21"/>
  </p:sldIdLst>
  <p:sldSz cx="9144000" cy="6858000" type="screen4x3"/>
  <p:notesSz cx="6858000" cy="9144000"/>
  <p:photoAlbum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Дом" initials="Д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3" autoAdjust="0"/>
    <p:restoredTop sz="94660"/>
  </p:normalViewPr>
  <p:slideViewPr>
    <p:cSldViewPr>
      <p:cViewPr>
        <p:scale>
          <a:sx n="84" d="100"/>
          <a:sy n="84" d="100"/>
        </p:scale>
        <p:origin x="-2394" y="-6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1440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01803A-C84F-45B4-9960-48915A3B53F8}" type="doc">
      <dgm:prSet loTypeId="urn:microsoft.com/office/officeart/2005/8/layout/pList1" loCatId="picture" qsTypeId="urn:microsoft.com/office/officeart/2005/8/quickstyle/simple5" qsCatId="simple" csTypeId="urn:microsoft.com/office/officeart/2005/8/colors/colorful3" csCatId="colorful" phldr="1"/>
      <dgm:spPr/>
    </dgm:pt>
    <dgm:pt modelId="{B942AFB2-1267-4F9B-933A-F948DEB1163D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400" smtClean="0">
              <a:solidFill>
                <a:srgbClr val="FF0000"/>
              </a:solidFill>
            </a:rPr>
            <a:t>Мини-музей</a:t>
          </a:r>
          <a:r>
            <a:rPr lang="ru-RU" sz="1000" smtClean="0">
              <a:solidFill>
                <a:srgbClr val="0070C0"/>
              </a:solidFill>
            </a:rPr>
            <a:t> </a:t>
          </a:r>
          <a:r>
            <a:rPr lang="ru-RU" sz="1000" dirty="0" smtClean="0">
              <a:solidFill>
                <a:srgbClr val="0070C0"/>
              </a:solidFill>
            </a:rPr>
            <a:t>:</a:t>
          </a:r>
        </a:p>
        <a:p>
          <a:r>
            <a:rPr lang="ru-RU" sz="1000" dirty="0" smtClean="0">
              <a:solidFill>
                <a:srgbClr val="0070C0"/>
              </a:solidFill>
            </a:rPr>
            <a:t> </a:t>
          </a:r>
          <a:r>
            <a:rPr lang="ru-RU" sz="1000" dirty="0" smtClean="0">
              <a:solidFill>
                <a:srgbClr val="FF0000"/>
              </a:solidFill>
            </a:rPr>
            <a:t>« Военная техника»</a:t>
          </a:r>
          <a:endParaRPr lang="ru-RU" sz="1000" dirty="0">
            <a:solidFill>
              <a:srgbClr val="FF0000"/>
            </a:solidFill>
          </a:endParaRPr>
        </a:p>
      </dgm:t>
    </dgm:pt>
    <dgm:pt modelId="{159FD33D-95B7-478C-A593-838B2981907E}" type="sibTrans" cxnId="{3AE30E96-C609-4053-A33B-16F3007F0001}">
      <dgm:prSet/>
      <dgm:spPr/>
      <dgm:t>
        <a:bodyPr/>
        <a:lstStyle/>
        <a:p>
          <a:endParaRPr lang="ru-RU"/>
        </a:p>
      </dgm:t>
    </dgm:pt>
    <dgm:pt modelId="{8A7C19E9-DA63-429B-A926-83056C52D0F6}" type="parTrans" cxnId="{3AE30E96-C609-4053-A33B-16F3007F0001}">
      <dgm:prSet/>
      <dgm:spPr/>
      <dgm:t>
        <a:bodyPr/>
        <a:lstStyle/>
        <a:p>
          <a:endParaRPr lang="ru-RU"/>
        </a:p>
      </dgm:t>
    </dgm:pt>
    <dgm:pt modelId="{4533D354-3CCA-459D-A94A-4B559FB13AC0}" type="pres">
      <dgm:prSet presAssocID="{FD01803A-C84F-45B4-9960-48915A3B53F8}" presName="Name0" presStyleCnt="0">
        <dgm:presLayoutVars>
          <dgm:dir/>
          <dgm:resizeHandles val="exact"/>
        </dgm:presLayoutVars>
      </dgm:prSet>
      <dgm:spPr/>
    </dgm:pt>
    <dgm:pt modelId="{B1E1EA37-F210-458B-A42E-890D3222238F}" type="pres">
      <dgm:prSet presAssocID="{B942AFB2-1267-4F9B-933A-F948DEB1163D}" presName="compNode" presStyleCnt="0"/>
      <dgm:spPr/>
    </dgm:pt>
    <dgm:pt modelId="{47A72CAB-231B-498C-B537-5020C7F494A6}" type="pres">
      <dgm:prSet presAssocID="{B942AFB2-1267-4F9B-933A-F948DEB1163D}" presName="pictRect" presStyleLbl="node1" presStyleIdx="0" presStyleCnt="1" custAng="21103123" custScaleX="147101" custScaleY="168432" custLinFactNeighborX="591" custLinFactNeighborY="8317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5000" r="-35000"/>
          </a:stretch>
        </a:blipFill>
      </dgm:spPr>
    </dgm:pt>
    <dgm:pt modelId="{75D868FE-7EB7-42CA-9652-802A9B9F88C5}" type="pres">
      <dgm:prSet presAssocID="{B942AFB2-1267-4F9B-933A-F948DEB1163D}" presName="textRect" presStyleLbl="revTx" presStyleIdx="0" presStyleCnt="1" custAng="21124211" custScaleX="88094" custScaleY="84487" custLinFactNeighborX="13062" custLinFactNeighborY="63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C73A9DE-CAFE-4325-8B3B-6D48D55F4602}" type="presOf" srcId="{FD01803A-C84F-45B4-9960-48915A3B53F8}" destId="{4533D354-3CCA-459D-A94A-4B559FB13AC0}" srcOrd="0" destOrd="0" presId="urn:microsoft.com/office/officeart/2005/8/layout/pList1"/>
    <dgm:cxn modelId="{3AE30E96-C609-4053-A33B-16F3007F0001}" srcId="{FD01803A-C84F-45B4-9960-48915A3B53F8}" destId="{B942AFB2-1267-4F9B-933A-F948DEB1163D}" srcOrd="0" destOrd="0" parTransId="{8A7C19E9-DA63-429B-A926-83056C52D0F6}" sibTransId="{159FD33D-95B7-478C-A593-838B2981907E}"/>
    <dgm:cxn modelId="{AB9C21C4-AA13-45BA-9889-9758943ED54B}" type="presOf" srcId="{B942AFB2-1267-4F9B-933A-F948DEB1163D}" destId="{75D868FE-7EB7-42CA-9652-802A9B9F88C5}" srcOrd="0" destOrd="0" presId="urn:microsoft.com/office/officeart/2005/8/layout/pList1"/>
    <dgm:cxn modelId="{DCFE1A88-EAD7-4F4E-A4FA-39E2568C4243}" type="presParOf" srcId="{4533D354-3CCA-459D-A94A-4B559FB13AC0}" destId="{B1E1EA37-F210-458B-A42E-890D3222238F}" srcOrd="0" destOrd="0" presId="urn:microsoft.com/office/officeart/2005/8/layout/pList1"/>
    <dgm:cxn modelId="{2293B220-BBD1-4819-9608-14B4BEFE4FDE}" type="presParOf" srcId="{B1E1EA37-F210-458B-A42E-890D3222238F}" destId="{47A72CAB-231B-498C-B537-5020C7F494A6}" srcOrd="0" destOrd="0" presId="urn:microsoft.com/office/officeart/2005/8/layout/pList1"/>
    <dgm:cxn modelId="{CEFF44A2-86C7-421B-812B-36571D3D5DD7}" type="presParOf" srcId="{B1E1EA37-F210-458B-A42E-890D3222238F}" destId="{75D868FE-7EB7-42CA-9652-802A9B9F88C5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F5F0324-18B9-46AF-B107-860DFE963E36}" type="doc">
      <dgm:prSet loTypeId="urn:microsoft.com/office/officeart/2005/8/layout/pList1" loCatId="list" qsTypeId="urn:microsoft.com/office/officeart/2005/8/quickstyle/simple5" qsCatId="simple" csTypeId="urn:microsoft.com/office/officeart/2005/8/colors/accent1_2" csCatId="accent1" phldr="1"/>
      <dgm:spPr/>
    </dgm:pt>
    <dgm:pt modelId="{2BCFB931-DFBB-4F64-A30C-2F245AF80C71}" type="pres">
      <dgm:prSet presAssocID="{3F5F0324-18B9-46AF-B107-860DFE963E36}" presName="Name0" presStyleCnt="0">
        <dgm:presLayoutVars>
          <dgm:dir/>
          <dgm:resizeHandles val="exact"/>
        </dgm:presLayoutVars>
      </dgm:prSet>
      <dgm:spPr/>
    </dgm:pt>
  </dgm:ptLst>
  <dgm:cxnLst>
    <dgm:cxn modelId="{F9E4FFE0-EACA-4794-A7F7-6C74059B61B0}" type="presOf" srcId="{3F5F0324-18B9-46AF-B107-860DFE963E36}" destId="{2BCFB931-DFBB-4F64-A30C-2F245AF80C71}" srcOrd="0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2658759-53C2-4FB7-AA61-A876AC254344}" type="doc">
      <dgm:prSet loTypeId="urn:microsoft.com/office/officeart/2005/8/layout/pList1" loCatId="list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CFD8F21-BCC5-4794-A700-7E0568DE9605}" type="pres">
      <dgm:prSet presAssocID="{B2658759-53C2-4FB7-AA61-A876AC25434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96BF4995-C648-466B-8D73-99305AC299D4}" type="presOf" srcId="{B2658759-53C2-4FB7-AA61-A876AC254344}" destId="{2CFD8F21-BCC5-4794-A700-7E0568DE9605}" srcOrd="0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5AFB17-2193-42AD-8470-AABE0DDDDA12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5FFAB7-92E4-4E2D-A658-A69F759144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26404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8A9F76-C7D9-47D0-82ED-51AA712ADB75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EC290A-3F2A-4590-9473-2133F5798B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5207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DE2B5-D50C-4DFA-A251-DD79737A7C23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DE2B5-D50C-4DFA-A251-DD79737A7C23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DE2B5-D50C-4DFA-A251-DD79737A7C23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DE2B5-D50C-4DFA-A251-DD79737A7C23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DE2B5-D50C-4DFA-A251-DD79737A7C23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DE2B5-D50C-4DFA-A251-DD79737A7C23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DE2B5-D50C-4DFA-A251-DD79737A7C23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DE2B5-D50C-4DFA-A251-DD79737A7C23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DE2B5-D50C-4DFA-A251-DD79737A7C23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DE2B5-D50C-4DFA-A251-DD79737A7C23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DE2B5-D50C-4DFA-A251-DD79737A7C23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50DE2B5-D50C-4DFA-A251-DD79737A7C23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5D9DA36-D0A5-4BE4-85E4-05D46F7D5086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Data" Target="../diagrams/data3.xml"/><Relationship Id="rId18" Type="http://schemas.openxmlformats.org/officeDocument/2006/relationships/image" Target="../media/image7.jpeg"/><Relationship Id="rId3" Type="http://schemas.openxmlformats.org/officeDocument/2006/relationships/diagramLayout" Target="../diagrams/layout1.xml"/><Relationship Id="rId21" Type="http://schemas.openxmlformats.org/officeDocument/2006/relationships/image" Target="../media/image10.jpeg"/><Relationship Id="rId7" Type="http://schemas.openxmlformats.org/officeDocument/2006/relationships/diagramData" Target="../diagrams/data2.xml"/><Relationship Id="rId12" Type="http://schemas.openxmlformats.org/officeDocument/2006/relationships/image" Target="../media/image6.gif"/><Relationship Id="rId17" Type="http://schemas.microsoft.com/office/2007/relationships/diagramDrawing" Target="../diagrams/drawing3.xml"/><Relationship Id="rId2" Type="http://schemas.openxmlformats.org/officeDocument/2006/relationships/diagramData" Target="../diagrams/data1.xml"/><Relationship Id="rId16" Type="http://schemas.openxmlformats.org/officeDocument/2006/relationships/diagramColors" Target="../diagrams/colors3.xml"/><Relationship Id="rId20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24" Type="http://schemas.openxmlformats.org/officeDocument/2006/relationships/image" Target="../media/image13.jpeg"/><Relationship Id="rId5" Type="http://schemas.openxmlformats.org/officeDocument/2006/relationships/diagramColors" Target="../diagrams/colors1.xml"/><Relationship Id="rId15" Type="http://schemas.openxmlformats.org/officeDocument/2006/relationships/diagramQuickStyle" Target="../diagrams/quickStyle3.xml"/><Relationship Id="rId23" Type="http://schemas.openxmlformats.org/officeDocument/2006/relationships/image" Target="../media/image12.jpeg"/><Relationship Id="rId10" Type="http://schemas.openxmlformats.org/officeDocument/2006/relationships/diagramColors" Target="../diagrams/colors2.xml"/><Relationship Id="rId19" Type="http://schemas.openxmlformats.org/officeDocument/2006/relationships/image" Target="../media/image8.jpeg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Layout" Target="../diagrams/layout3.xml"/><Relationship Id="rId22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63688" y="332656"/>
            <a:ext cx="6120680" cy="576064"/>
          </a:xfrm>
        </p:spPr>
        <p:txBody>
          <a:bodyPr>
            <a:noAutofit/>
          </a:bodyPr>
          <a:lstStyle/>
          <a:p>
            <a:r>
              <a:rPr lang="ru-RU" sz="2800" dirty="0" smtClean="0"/>
              <a:t>МАДОУ д/с №18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1700808"/>
            <a:ext cx="6264696" cy="2320281"/>
          </a:xfrm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rgbClr val="C00000"/>
                </a:solidFill>
              </a:rPr>
              <a:t>Проект: «Великая Отечественная война. Взятие Берлина.»</a:t>
            </a: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7334" y="5984413"/>
            <a:ext cx="5904656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Автор: </a:t>
            </a:r>
            <a:r>
              <a:rPr lang="ru-RU" sz="1600" dirty="0" smtClean="0"/>
              <a:t>воспитатель первой квалификационной категории</a:t>
            </a:r>
          </a:p>
          <a:p>
            <a:r>
              <a:rPr lang="ru-RU" dirty="0" smtClean="0"/>
              <a:t>           Павленкова Елена Сергеевна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4521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7833" y="2238897"/>
            <a:ext cx="7408333" cy="3450696"/>
          </a:xfrm>
        </p:spPr>
        <p:txBody>
          <a:bodyPr>
            <a:noAutofit/>
          </a:bodyPr>
          <a:lstStyle/>
          <a:p>
            <a:pPr algn="ctr"/>
            <a:r>
              <a:rPr lang="ru-RU" sz="1800" b="1" i="1" dirty="0">
                <a:solidFill>
                  <a:srgbClr val="FF0000"/>
                </a:solidFill>
                <a:latin typeface="Times New Roman Cyr"/>
              </a:rPr>
              <a:t>Этих дней не смолкнет слава, </a:t>
            </a:r>
            <a:r>
              <a:rPr lang="ru-RU" sz="1800" b="1" i="1" dirty="0">
                <a:solidFill>
                  <a:srgbClr val="FF0000"/>
                </a:solidFill>
              </a:rPr>
              <a:t/>
            </a:r>
            <a:br>
              <a:rPr lang="ru-RU" sz="1800" b="1" i="1" dirty="0">
                <a:solidFill>
                  <a:srgbClr val="FF0000"/>
                </a:solidFill>
              </a:rPr>
            </a:br>
            <a:r>
              <a:rPr lang="ru-RU" sz="1800" b="1" i="1" dirty="0">
                <a:solidFill>
                  <a:srgbClr val="FF0000"/>
                </a:solidFill>
                <a:latin typeface="Times New Roman Cyr"/>
              </a:rPr>
              <a:t>Вознесутся имена</a:t>
            </a:r>
            <a:r>
              <a:rPr lang="ru-RU" sz="1800" b="1" i="1" dirty="0">
                <a:solidFill>
                  <a:srgbClr val="FF0000"/>
                </a:solidFill>
              </a:rPr>
              <a:t/>
            </a:r>
            <a:br>
              <a:rPr lang="ru-RU" sz="1800" b="1" i="1" dirty="0">
                <a:solidFill>
                  <a:srgbClr val="FF0000"/>
                </a:solidFill>
              </a:rPr>
            </a:br>
            <a:r>
              <a:rPr lang="ru-RU" sz="1800" b="1" i="1" dirty="0">
                <a:solidFill>
                  <a:srgbClr val="FF0000"/>
                </a:solidFill>
                <a:latin typeface="Times New Roman Cyr"/>
              </a:rPr>
              <a:t>Всех солдат могучих, бравых, не боявшихся огня</a:t>
            </a:r>
            <a:r>
              <a:rPr lang="ru-RU" sz="1800" b="1" i="1" dirty="0">
                <a:solidFill>
                  <a:srgbClr val="FF0000"/>
                </a:solidFill>
              </a:rPr>
              <a:t/>
            </a:r>
            <a:br>
              <a:rPr lang="ru-RU" sz="1800" b="1" i="1" dirty="0">
                <a:solidFill>
                  <a:srgbClr val="FF0000"/>
                </a:solidFill>
              </a:rPr>
            </a:br>
            <a:r>
              <a:rPr lang="ru-RU" sz="1800" b="1" i="1" dirty="0">
                <a:solidFill>
                  <a:srgbClr val="FF0000"/>
                </a:solidFill>
                <a:latin typeface="Times New Roman Cyr"/>
              </a:rPr>
              <a:t>Из фашистских автоматов,</a:t>
            </a:r>
            <a:r>
              <a:rPr lang="ru-RU" sz="1800" b="1" i="1" dirty="0">
                <a:solidFill>
                  <a:srgbClr val="FF0000"/>
                </a:solidFill>
              </a:rPr>
              <a:t/>
            </a:r>
            <a:br>
              <a:rPr lang="ru-RU" sz="1800" b="1" i="1" dirty="0">
                <a:solidFill>
                  <a:srgbClr val="FF0000"/>
                </a:solidFill>
              </a:rPr>
            </a:br>
            <a:r>
              <a:rPr lang="ru-RU" sz="1800" b="1" i="1" dirty="0">
                <a:solidFill>
                  <a:srgbClr val="FF0000"/>
                </a:solidFill>
                <a:latin typeface="Times New Roman Cyr"/>
              </a:rPr>
              <a:t>Самолетов и машин, помним мы вас всех, ребята,</a:t>
            </a:r>
            <a:r>
              <a:rPr lang="ru-RU" sz="1800" b="1" i="1" dirty="0">
                <a:solidFill>
                  <a:srgbClr val="FF0000"/>
                </a:solidFill>
              </a:rPr>
              <a:t/>
            </a:r>
            <a:br>
              <a:rPr lang="ru-RU" sz="1800" b="1" i="1" dirty="0">
                <a:solidFill>
                  <a:srgbClr val="FF0000"/>
                </a:solidFill>
              </a:rPr>
            </a:br>
            <a:r>
              <a:rPr lang="ru-RU" sz="1800" b="1" i="1" dirty="0">
                <a:solidFill>
                  <a:srgbClr val="FF0000"/>
                </a:solidFill>
                <a:latin typeface="Times New Roman Cyr"/>
              </a:rPr>
              <a:t>Несмотря на пост и чин.</a:t>
            </a:r>
            <a:r>
              <a:rPr lang="ru-RU" sz="1800" b="1" i="1" dirty="0">
                <a:solidFill>
                  <a:srgbClr val="FF0000"/>
                </a:solidFill>
              </a:rPr>
              <a:t/>
            </a:r>
            <a:br>
              <a:rPr lang="ru-RU" sz="1800" b="1" i="1" dirty="0">
                <a:solidFill>
                  <a:srgbClr val="FF0000"/>
                </a:solidFill>
              </a:rPr>
            </a:br>
            <a:r>
              <a:rPr lang="ru-RU" sz="1800" b="1" i="1" dirty="0">
                <a:solidFill>
                  <a:srgbClr val="FF0000"/>
                </a:solidFill>
                <a:latin typeface="Times New Roman Cyr"/>
              </a:rPr>
              <a:t>Вы войну остановили, жизни дав свои взамен.</a:t>
            </a:r>
            <a:r>
              <a:rPr lang="ru-RU" sz="1800" b="1" i="1" dirty="0">
                <a:solidFill>
                  <a:srgbClr val="FF0000"/>
                </a:solidFill>
              </a:rPr>
              <a:t/>
            </a:r>
            <a:br>
              <a:rPr lang="ru-RU" sz="1800" b="1" i="1" dirty="0">
                <a:solidFill>
                  <a:srgbClr val="FF0000"/>
                </a:solidFill>
              </a:rPr>
            </a:br>
            <a:r>
              <a:rPr lang="ru-RU" sz="1800" b="1" i="1" dirty="0">
                <a:solidFill>
                  <a:srgbClr val="FF0000"/>
                </a:solidFill>
                <a:latin typeface="Times New Roman Cyr"/>
              </a:rPr>
              <a:t>За свободу! За Россию!</a:t>
            </a:r>
            <a:r>
              <a:rPr lang="ru-RU" sz="1800" b="1" i="1" dirty="0">
                <a:solidFill>
                  <a:srgbClr val="FF0000"/>
                </a:solidFill>
              </a:rPr>
              <a:t/>
            </a:r>
            <a:br>
              <a:rPr lang="ru-RU" sz="1800" b="1" i="1" dirty="0">
                <a:solidFill>
                  <a:srgbClr val="FF0000"/>
                </a:solidFill>
              </a:rPr>
            </a:br>
            <a:r>
              <a:rPr lang="ru-RU" sz="1800" b="1" i="1" dirty="0">
                <a:solidFill>
                  <a:srgbClr val="FF0000"/>
                </a:solidFill>
                <a:latin typeface="Times New Roman Cyr"/>
              </a:rPr>
              <a:t>Благодарны всем вам, всем.</a:t>
            </a:r>
            <a:r>
              <a:rPr lang="ru-RU" sz="1800" b="1" i="1" dirty="0">
                <a:solidFill>
                  <a:srgbClr val="FF0000"/>
                </a:solidFill>
              </a:rPr>
              <a:t/>
            </a:r>
            <a:br>
              <a:rPr lang="ru-RU" sz="1800" b="1" i="1" dirty="0">
                <a:solidFill>
                  <a:srgbClr val="FF0000"/>
                </a:solidFill>
              </a:rPr>
            </a:br>
            <a:r>
              <a:rPr lang="ru-RU" sz="1800" b="1" i="1" dirty="0">
                <a:solidFill>
                  <a:srgbClr val="FF0000"/>
                </a:solidFill>
                <a:latin typeface="Times New Roman Cyr"/>
              </a:rPr>
              <a:t>Этих дней не смолкнет слава</a:t>
            </a:r>
            <a:r>
              <a:rPr lang="ru-RU" sz="1800" b="1" i="1" dirty="0">
                <a:solidFill>
                  <a:srgbClr val="FF0000"/>
                </a:solidFill>
              </a:rPr>
              <a:t/>
            </a:r>
            <a:br>
              <a:rPr lang="ru-RU" sz="1800" b="1" i="1" dirty="0">
                <a:solidFill>
                  <a:srgbClr val="FF0000"/>
                </a:solidFill>
              </a:rPr>
            </a:br>
            <a:r>
              <a:rPr lang="ru-RU" sz="1800" b="1" i="1" dirty="0">
                <a:solidFill>
                  <a:srgbClr val="FF0000"/>
                </a:solidFill>
                <a:latin typeface="Times New Roman Cyr"/>
              </a:rPr>
              <a:t>Дней сражений, дней побед.</a:t>
            </a:r>
            <a:r>
              <a:rPr lang="ru-RU" sz="1800" b="1" i="1" dirty="0">
                <a:solidFill>
                  <a:srgbClr val="FF0000"/>
                </a:solidFill>
              </a:rPr>
              <a:t/>
            </a:r>
            <a:br>
              <a:rPr lang="ru-RU" sz="1800" b="1" i="1" dirty="0">
                <a:solidFill>
                  <a:srgbClr val="FF0000"/>
                </a:solidFill>
              </a:rPr>
            </a:br>
            <a:r>
              <a:rPr lang="ru-RU" sz="1800" b="1" i="1" dirty="0">
                <a:solidFill>
                  <a:srgbClr val="FF0000"/>
                </a:solidFill>
                <a:latin typeface="Times New Roman Cyr"/>
              </a:rPr>
              <a:t>Прогреми же величаво</a:t>
            </a:r>
            <a:r>
              <a:rPr lang="ru-RU" sz="1800" b="1" i="1" dirty="0">
                <a:solidFill>
                  <a:srgbClr val="FF0000"/>
                </a:solidFill>
              </a:rPr>
              <a:t/>
            </a:r>
            <a:br>
              <a:rPr lang="ru-RU" sz="1800" b="1" i="1" dirty="0">
                <a:solidFill>
                  <a:srgbClr val="FF0000"/>
                </a:solidFill>
              </a:rPr>
            </a:br>
            <a:r>
              <a:rPr lang="ru-RU" sz="1800" b="1" i="1" dirty="0">
                <a:solidFill>
                  <a:srgbClr val="FF0000"/>
                </a:solidFill>
                <a:latin typeface="Times New Roman Cyr"/>
              </a:rPr>
              <a:t>День победы на весь свет</a:t>
            </a:r>
            <a:r>
              <a:rPr lang="ru-RU" sz="1800" b="1" i="1" dirty="0" smtClean="0">
                <a:solidFill>
                  <a:srgbClr val="FF0000"/>
                </a:solidFill>
                <a:latin typeface="Times New Roman Cyr"/>
              </a:rPr>
              <a:t>!</a:t>
            </a:r>
          </a:p>
          <a:p>
            <a:pPr algn="ctr"/>
            <a:endParaRPr lang="ru-RU" sz="1800" b="1" i="1" dirty="0">
              <a:solidFill>
                <a:srgbClr val="FF0000"/>
              </a:solidFill>
              <a:latin typeface="Times New Roman Cyr"/>
            </a:endParaRPr>
          </a:p>
          <a:p>
            <a:pPr algn="ctr"/>
            <a:r>
              <a:rPr lang="ru-RU" sz="1800" b="1" i="1" dirty="0" smtClean="0">
                <a:solidFill>
                  <a:srgbClr val="FF0000"/>
                </a:solidFill>
                <a:latin typeface="Times New Roman Cyr"/>
              </a:rPr>
              <a:t>Александр </a:t>
            </a:r>
            <a:r>
              <a:rPr lang="ru-RU" sz="1800" b="1" i="1" dirty="0" err="1" smtClean="0">
                <a:solidFill>
                  <a:srgbClr val="FF0000"/>
                </a:solidFill>
                <a:latin typeface="Times New Roman Cyr"/>
              </a:rPr>
              <a:t>Благов</a:t>
            </a:r>
            <a:endParaRPr lang="ru-RU" sz="1800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Дом\Desktop\35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345" y="404664"/>
            <a:ext cx="6572023" cy="1834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Дом\Desktop\a751282f3c2ba949c675147adcc95da4_may_1945_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653136"/>
            <a:ext cx="2410343" cy="1807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5028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2708920"/>
            <a:ext cx="7596832" cy="57214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i="1" dirty="0">
              <a:solidFill>
                <a:srgbClr val="FF0000"/>
              </a:solidFill>
            </a:endParaRPr>
          </a:p>
          <a:p>
            <a:pPr algn="ctr"/>
            <a:endParaRPr lang="ru-RU" i="1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ru-RU" i="1" dirty="0" smtClean="0">
              <a:solidFill>
                <a:srgbClr val="FF0000"/>
              </a:solidFill>
            </a:endParaRPr>
          </a:p>
          <a:p>
            <a:pPr algn="ctr"/>
            <a:endParaRPr lang="ru-RU" i="1" dirty="0">
              <a:solidFill>
                <a:srgbClr val="FF0000"/>
              </a:solidFill>
            </a:endParaRPr>
          </a:p>
          <a:p>
            <a:pPr algn="ctr"/>
            <a:endParaRPr lang="ru-RU" i="1" dirty="0" smtClean="0">
              <a:solidFill>
                <a:srgbClr val="FF0000"/>
              </a:solidFill>
            </a:endParaRPr>
          </a:p>
          <a:p>
            <a:pPr algn="ctr"/>
            <a:endParaRPr lang="ru-RU" i="1" dirty="0">
              <a:solidFill>
                <a:srgbClr val="FF0000"/>
              </a:solidFill>
            </a:endParaRPr>
          </a:p>
          <a:p>
            <a:endParaRPr lang="ru-RU" sz="19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1281030"/>
            <a:ext cx="8712968" cy="5460338"/>
          </a:xfrm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pPr lvl="0" algn="l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444444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FF0000"/>
                </a:solidFill>
                <a:latin typeface="georgia"/>
                <a:ea typeface="+mn-ea"/>
                <a:cs typeface="+mn-cs"/>
              </a:rPr>
              <a:t>     </a:t>
            </a:r>
            <a:br>
              <a:rPr lang="ru-RU" sz="1600" dirty="0" smtClean="0">
                <a:solidFill>
                  <a:srgbClr val="FF0000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FF0000"/>
                </a:solidFill>
                <a:latin typeface="georgia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FF0000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FF0000"/>
                </a:solidFill>
                <a:latin typeface="georgia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FF0000"/>
                </a:solidFill>
                <a:latin typeface="georgia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</a:t>
            </a:r>
            <a:b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Исторически сложилось так, что любовь к Родине, патриотизм во все времена в Российском государстве были чертой национального характера.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 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Патриотическое 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чувство не возникает само по себе. Это результат длительного, целенаправленного воспитательного воздействия на человека, начиная с самого детства. В связи с этим проблема нравственно – патриотического воспитания детей дошкольного возраста становится одной из актуальных. В результате систематической, целенаправленной воспитательной работы у детей могут быть сформированы элементы гражданственности и патриотизма.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Нельзя 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быть патриотом, не чувствуя личной связи с Родиной, не зная, как любили, берегли и защищали ее наши предки, наши отцы и деды. Не следует также забывать, что война является одним из наиболее важных исторических опытов и практик в формировании, воспроизводстве, воспитании и восприятии настоящего мужчины. Образ воина остается одним из ключевых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символов мужественности.  </a:t>
            </a:r>
            <a:b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Проблема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Отсюда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 преддверии  празднования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Дня 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Победы возникает проблема: как помочь подрастающему поколению сформировать у них чувство долга, чувство уважения к славным защитникам нашей Родины, чувство гордости за свой великий народ, который подарил нам счастливую жизнь.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Поэтому необходимо ещё в дошкольном возрасте сформировать у детей первоначальные достоверные представления об истории нашей Родины и интерес к её изучению в будущем.</a:t>
            </a:r>
            <a:b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</a:b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/>
            </a:r>
            <a:b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</a:b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rgbClr val="555555"/>
                </a:solidFill>
                <a:latin typeface="Arial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555555"/>
                </a:solidFill>
                <a:latin typeface="Arial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555555"/>
                </a:solidFill>
                <a:latin typeface="Arial"/>
                <a:ea typeface="+mn-ea"/>
                <a:cs typeface="+mn-cs"/>
              </a:rPr>
              <a:t/>
            </a:r>
            <a:br>
              <a:rPr lang="ru-RU" sz="1600" dirty="0" smtClean="0">
                <a:solidFill>
                  <a:srgbClr val="555555"/>
                </a:solidFill>
                <a:latin typeface="Arial"/>
                <a:ea typeface="+mn-ea"/>
                <a:cs typeface="+mn-cs"/>
              </a:rPr>
            </a:br>
            <a:r>
              <a:rPr lang="ru-RU" sz="1600" dirty="0" smtClean="0">
                <a:solidFill>
                  <a:srgbClr val="073E87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1600" dirty="0" smtClean="0">
                <a:solidFill>
                  <a:srgbClr val="073E87"/>
                </a:solidFill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pic>
        <p:nvPicPr>
          <p:cNvPr id="2050" name="Picture 2" descr="C:\Users\Дом\Desktop\georglentil1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3844" y="-243408"/>
            <a:ext cx="4916311" cy="1524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19289" y="634699"/>
            <a:ext cx="37251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Актуальность</a:t>
            </a:r>
            <a:r>
              <a:rPr lang="ru-RU" sz="3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744253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124744"/>
            <a:ext cx="8712968" cy="5793507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1800" b="1" i="1" dirty="0" smtClean="0">
                <a:solidFill>
                  <a:srgbClr val="FF0000"/>
                </a:solidFill>
                <a:latin typeface="Helvetica Neue"/>
                <a:cs typeface="Estrangelo Edessa" panose="03080600000000000000" pitchFamily="66" charset="0"/>
              </a:rPr>
              <a:t>Цель</a:t>
            </a:r>
            <a:r>
              <a:rPr lang="ru-RU" sz="1800" dirty="0" smtClean="0">
                <a:solidFill>
                  <a:srgbClr val="FF0000"/>
                </a:solidFill>
                <a:latin typeface="Helvetica Neue"/>
              </a:rPr>
              <a:t>:</a:t>
            </a:r>
            <a:r>
              <a:rPr lang="ru-RU" sz="1800" dirty="0" smtClean="0">
                <a:solidFill>
                  <a:srgbClr val="002060"/>
                </a:solidFill>
                <a:latin typeface="Helvetica Neue"/>
              </a:rPr>
              <a:t>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Сформировать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у старших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дошкольников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гражданскую позицию, патриотические чувства, любовь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к Родине на основе расширения представлений детей о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Великой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Отечественной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войне.</a:t>
            </a: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15000"/>
              </a:lnSpc>
              <a:buNone/>
            </a:pPr>
            <a:r>
              <a:rPr lang="ru-RU" sz="19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Задачи:</a:t>
            </a:r>
          </a:p>
          <a:p>
            <a:pPr marL="342900" indent="-342900">
              <a:lnSpc>
                <a:spcPct val="115000"/>
              </a:lnSpc>
              <a:buFont typeface="+mj-lt"/>
              <a:buAutoNum type="arabicPeriod"/>
            </a:pP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Способствовать расширению и систематизации знаний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детей о Великой Отечественной войне.</a:t>
            </a:r>
          </a:p>
          <a:p>
            <a:pPr marL="342900" indent="-342900">
              <a:lnSpc>
                <a:spcPct val="115000"/>
              </a:lnSpc>
              <a:buFont typeface="+mj-lt"/>
              <a:buAutoNum type="arabicPeriod"/>
            </a:pP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Формировать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нравственно - патриотические чувства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через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совместные мероприятия детей, родителей, и педагогов, через расширение общего кругозора. </a:t>
            </a: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15000"/>
              </a:lnSpc>
              <a:buFont typeface="+mj-lt"/>
              <a:buAutoNum type="arabicPeriod"/>
            </a:pP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Приобщать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к словесному искусству, развивать художественное восприятие и эстетический вкус через знакомство с литературными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произведениями, музыкальными произведениями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о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войне.</a:t>
            </a: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Развивать продуктивную деятельность детей и детское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творчество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Воспитывать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любовь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и уважение к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ратным подвигам бойцов, ветеранам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Великой Отечественной войны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, желание заботиться о них.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Формировать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детей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интерес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истории нашей страны</a:t>
            </a:r>
            <a:r>
              <a:rPr lang="ru-RU" sz="19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19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Вид проекта:</a:t>
            </a:r>
            <a:r>
              <a:rPr lang="ru-RU" sz="19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информационно-познавательно-творческий.</a:t>
            </a:r>
          </a:p>
          <a:p>
            <a:pPr marL="0" indent="0">
              <a:buNone/>
            </a:pPr>
            <a:r>
              <a:rPr lang="ru-RU" sz="19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Участники проекта: 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дети подготовительной к школе группы, воспитатели, музыкальный руководитель, родители.</a:t>
            </a:r>
          </a:p>
          <a:p>
            <a:pPr marL="0" indent="0">
              <a:buNone/>
            </a:pPr>
            <a:r>
              <a:rPr lang="ru-RU" sz="19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Время реализации проекта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краткосрочный ( с 1.04. 2015- 9.05.2015)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51620" y="332656"/>
            <a:ext cx="6840760" cy="57606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Паспорт проекта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4236430"/>
              </p:ext>
            </p:extLst>
          </p:nvPr>
        </p:nvGraphicFramePr>
        <p:xfrm>
          <a:off x="4211960" y="-468052"/>
          <a:ext cx="5223316" cy="936104"/>
        </p:xfrm>
        <a:graphic>
          <a:graphicData uri="http://schemas.openxmlformats.org/drawingml/2006/table">
            <a:tbl>
              <a:tblPr/>
              <a:tblGrid>
                <a:gridCol w="5223316"/>
              </a:tblGrid>
              <a:tr h="936104">
                <a:tc>
                  <a:txBody>
                    <a:bodyPr/>
                    <a:lstStyle/>
                    <a:p>
                      <a:endParaRPr lang="ru-RU" sz="1400" b="0" i="0" dirty="0">
                        <a:effectLst/>
                        <a:latin typeface="inherit"/>
                      </a:endParaRPr>
                    </a:p>
                  </a:txBody>
                  <a:tcPr marL="68910" marR="68910" marT="71781" marB="7178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310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05531" y="1196753"/>
            <a:ext cx="8100889" cy="5328592"/>
          </a:xfrm>
        </p:spPr>
        <p:txBody>
          <a:bodyPr>
            <a:no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Предполагаемый результат: 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Формирование патриотических чувств - любовь к Родине, сохранение и развитие 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уважительного отношения  к защитникам Отечества и  памяти  павших  в </a:t>
            </a: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сражениях.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Расширение представлений 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событиях, происходящих в годы </a:t>
            </a: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войны, о подвигах советского народа, о героях Великой Отечественной войны.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понимание 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важности праздника – Дня Победы в жизни российского </a:t>
            </a: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человека.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Создание 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ea typeface="Calibri" pitchFamily="34" charset="0"/>
                <a:cs typeface="Arial" panose="020B0604020202020204" pitchFamily="34" charset="0"/>
              </a:rPr>
              <a:t>материально - технической базы для плодотворной работы по данной теме.</a:t>
            </a:r>
          </a:p>
          <a:p>
            <a:pPr marL="0" indent="0" algn="just">
              <a:buNone/>
            </a:pPr>
            <a:r>
              <a:rPr lang="ru-RU" sz="2000" b="1" i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Продукт проектной деятельности: 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оформление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</a:rPr>
              <a:t>выставки детского творчества ко Дню 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Победы; фотовыставка участников ВОВ–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</a:rPr>
              <a:t>близких и родных воспитанников, сотрудников 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МАДОУ; </a:t>
            </a:r>
          </a:p>
          <a:p>
            <a:pPr marL="0" indent="0" algn="just">
              <a:buNone/>
            </a:pPr>
            <a:r>
              <a:rPr lang="ru-RU" sz="2000" b="1" i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Презентация проекта</a:t>
            </a:r>
            <a:r>
              <a:rPr lang="ru-RU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: 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</a:rPr>
              <a:t>Праздничный концерт «День Победы»;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</a:rPr>
              <a:t>экскурсия к памятнику Скорбящей матери и возложение цветов.</a:t>
            </a:r>
          </a:p>
          <a:p>
            <a:pPr marL="0" lvl="0" indent="0" algn="just">
              <a:buClr>
                <a:srgbClr val="31B6FD"/>
              </a:buClr>
              <a:buNone/>
            </a:pPr>
            <a:endParaRPr lang="ru-RU" sz="2000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pic>
        <p:nvPicPr>
          <p:cNvPr id="2050" name="Picture 2" descr="C:\Users\Дом\Desktop\georglentil1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56296"/>
            <a:ext cx="4032448" cy="1250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3873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188640"/>
            <a:ext cx="8928992" cy="570392"/>
          </a:xfrm>
        </p:spPr>
        <p:txBody>
          <a:bodyPr>
            <a:normAutofit fontScale="90000"/>
          </a:bodyPr>
          <a:lstStyle/>
          <a:p>
            <a:r>
              <a:rPr lang="ru-RU" sz="18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Фрагмент перспективно-календарного плана на </a:t>
            </a:r>
            <a:r>
              <a:rPr lang="ru-RU" sz="1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тему</a:t>
            </a:r>
            <a:br>
              <a:rPr lang="ru-RU" sz="1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«Этих дней не смолкнет слава»</a:t>
            </a:r>
            <a:endParaRPr lang="ru-RU" sz="1800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6355871"/>
              </p:ext>
            </p:extLst>
          </p:nvPr>
        </p:nvGraphicFramePr>
        <p:xfrm>
          <a:off x="107504" y="692697"/>
          <a:ext cx="8856984" cy="61490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4264"/>
                <a:gridCol w="3857074"/>
                <a:gridCol w="3785646"/>
              </a:tblGrid>
              <a:tr h="268981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Обр. область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НОД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Совместная деятельность взрослого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 ребенком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946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ru-RU" sz="1200" u="sng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“Социально-</a:t>
                      </a:r>
                      <a:r>
                        <a:rPr lang="ru-RU" sz="1200" u="sng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коммуникатив</a:t>
                      </a:r>
                      <a:r>
                        <a:rPr lang="ru-RU" sz="1200" u="sng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200" u="sng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ное</a:t>
                      </a:r>
                      <a:r>
                        <a:rPr lang="ru-RU" sz="1200" u="sng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развитие”: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None/>
                        <a:tabLst/>
                        <a:defRPr/>
                      </a:pPr>
                      <a:r>
                        <a:rPr lang="ru-RU" sz="1200" u="sng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Сюжетно – ролевая игра: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«Разведчики».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Цель: формировать у детей умение творчески развивать сюжет игры,  используя предметы заместители;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формировать умения детей реализовывать замысел сюжета;</a:t>
                      </a: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Рассматривание</a:t>
                      </a:r>
                      <a:r>
                        <a:rPr lang="ru-RU" sz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иллюстраций и фотографий .</a:t>
                      </a:r>
                      <a:r>
                        <a:rPr lang="ru-RU" sz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Цель: 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формировать</a:t>
                      </a:r>
                      <a:r>
                        <a:rPr lang="ru-RU" sz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представления детей о событиях ВОВ;</a:t>
                      </a:r>
                      <a:r>
                        <a:rPr lang="ru-RU" sz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познакомить детей с понятиями “война”, “фронт”, “тыл”, « разведчики», « победа», «ветераны»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3025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ru-RU" sz="1200" u="sng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“Познаватель-ное развитие”: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just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01930" algn="l"/>
                        </a:tabLs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Д/И «Кто шагает на параде?»</a:t>
                      </a:r>
                      <a:r>
                        <a:rPr lang="ru-RU" sz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Цель:</a:t>
                      </a:r>
                      <a:r>
                        <a:rPr lang="ru-RU" sz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формировать представления детей о разных родах войск “пехота”, “танкисты”, “моряки”, “летчики”.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Разговоры с детьми: 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«Что такое война?»</a:t>
                      </a:r>
                      <a:r>
                        <a:rPr lang="ru-RU" sz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ru-RU" sz="12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«Дети войны»</a:t>
                      </a:r>
                      <a:r>
                        <a:rPr lang="ru-RU" sz="120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ru-RU" sz="1200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«Наши герои»</a:t>
                      </a:r>
                      <a:endParaRPr lang="ru-RU" sz="12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«Что за праздник День Победы?» Цель: обобщать и расширять знания детей о Великой Отечественной войне: городах - героях, героях войны, наградах, о работе в тылу.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3332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ru-RU" sz="1200" u="sng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“Речевое развитие”: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just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01930" algn="l"/>
                        </a:tabLs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Настольно-печатная игра «Вещи военного времени». Цель:</a:t>
                      </a:r>
                      <a:r>
                        <a:rPr lang="ru-RU" sz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активизировать словарь детей, закреплять звукопроизношение слов: «боец», «солдат», «фронт», «тыл», «снаряды», «поле боя» «к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еросиновая лампа», «примус», «этажерка», «радиоприемник», «граммофон», «гимнастерка», «шинель», «фляжка», «котелок».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None/>
                        <a:tabLst>
                          <a:tab pos="201930" algn="l"/>
                        </a:tabLst>
                        <a:defRPr/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Д/и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«Назови рода войск», «Что для чего», 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«Кто больше назовет качеств героя», «Чья форма?».</a:t>
                      </a: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/>
                        <a:ea typeface="Times New Roman"/>
                        <a:cs typeface="+mn-cs"/>
                      </a:endParaRPr>
                    </a:p>
                    <a:p>
                      <a:pPr marL="0" lvl="0" indent="0" algn="just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01930" algn="l"/>
                        </a:tabLs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Цель:</a:t>
                      </a:r>
                      <a:r>
                        <a:rPr lang="ru-RU" sz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закрепление умение детей </a:t>
                      </a:r>
                      <a:r>
                        <a:rPr lang="ru-RU" sz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различать и сравнивать рода войск, активизировать словарь детей.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9777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r>
                        <a:rPr lang="ru-RU" sz="1200" u="sng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“Художественно-эстетическое развитие”: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Рисование « Праздничный салют над Спасской башней Кремля» Цель:</a:t>
                      </a:r>
                      <a:r>
                        <a:rPr lang="ru-RU" sz="1200" b="0" i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Учить детей аккуратности, разводить цветовую палитру,</a:t>
                      </a:r>
                      <a:r>
                        <a:rPr lang="ru-RU" sz="1200" b="0" i="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</a:t>
                      </a:r>
                      <a:r>
                        <a:rPr lang="ru-RU" sz="1200" b="0" i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пособствовать самостоятельному решению изображать рисунок по заданной теме.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Ситуация к орган. Сам </a:t>
                      </a: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дея-ти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детей: 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«Кому, что нужно?»(</a:t>
                      </a:r>
                      <a:r>
                        <a:rPr kumimoji="0" lang="ru-RU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рассм</a:t>
                      </a: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. Предметов военного времени</a:t>
                      </a:r>
                      <a:endParaRPr kumimoji="0" lang="ru-RU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imes New Roman"/>
                        <a:cs typeface="+mn-cs"/>
                      </a:endParaRPr>
                    </a:p>
                    <a:p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/>
                          <a:cs typeface="+mn-cs"/>
                        </a:rPr>
                        <a:t>Домашнее задание: изготовление поделки на тему « Я помню! Я горжусь!, просмотр фильмов о ВОВ, рассказ о событиях ВОВ.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624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5. “Физическое развитие”: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Подвижная игра «Шагаем на параде» Цель:</a:t>
                      </a:r>
                      <a:r>
                        <a:rPr lang="ru-RU" sz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учить маршировать строем.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37025">
                <a:tc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4165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15516" y="1844825"/>
            <a:ext cx="8028892" cy="45365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Этапы проекта</a:t>
            </a:r>
          </a:p>
          <a:p>
            <a:pPr marL="0" indent="0" algn="ctr">
              <a:buNone/>
            </a:pPr>
            <a:r>
              <a:rPr lang="ru-RU" sz="18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этап: Погружение в проект</a:t>
            </a:r>
          </a:p>
          <a:p>
            <a:pPr marL="0" lvl="0" indent="0">
              <a:buClr>
                <a:srgbClr val="31B6FD"/>
              </a:buClr>
              <a:buNone/>
            </a:pPr>
            <a:r>
              <a:rPr lang="ru-RU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</a:t>
            </a:r>
            <a:r>
              <a:rPr lang="ru-RU" sz="1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сетевой паутинки проекта совместно с детьми « Модель трех вопросов» ( « Что мы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знаем о ВОВ?»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хотим узнать?» и « Как узнать информацию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?»)</a:t>
            </a:r>
          </a:p>
          <a:p>
            <a:pPr marL="0" lvl="0" indent="0">
              <a:spcBef>
                <a:spcPts val="0"/>
              </a:spcBef>
              <a:buClr>
                <a:srgbClr val="31B6FD"/>
              </a:buClr>
              <a:buNone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Совсем скоро наша страна будет отмечать великий праздник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–день победы в Великой Отечественной войне.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Поэтому и поговорим мы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тех далеких военных годах, когда весь русский народ сражался за Родину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>
              <a:spcBef>
                <a:spcPts val="0"/>
              </a:spcBef>
              <a:buClr>
                <a:srgbClr val="31B6FD"/>
              </a:buClr>
            </a:pP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Ребята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такое Родина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Света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В. Ответила, что там где мы живем, Слава П. сказал, где я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родился в поселке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Юганец.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2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.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Знаете ли вы, что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случилось летом в 1941 г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.? Денис К. ответил: «Началась война»</a:t>
            </a: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3.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Знаете ли вы, что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такое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война? Ангелина П. сказала, что это когда стреляют, убивают; Рома О. сказал, что это враг нападет на Родину.</a:t>
            </a: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4. Кто напал на нашу Родину?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Алина М. сказала, что фашисты, Германия.</a:t>
            </a: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5. Кто встал на защиту нашей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Родины? Дима С. сказал, что наша армия, солдаты.</a:t>
            </a: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6.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А кто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такие солдаты, что они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делают? Ксюша Н. ответила, что защищают Родину, людей.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7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. Когда закончилась война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? Денис К. сказал, что в 1945 г.</a:t>
            </a: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8. Кто победил в этой войне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? Кирилл Ш. сказал, что русские победили фашистов.</a:t>
            </a: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9.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А знаете ли вы, что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такое 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подвиг? Лиза Е. сказала, что это смелый хороший поступок.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10. А как мы можем назвать человека, который совершил этот подвиг? Саша С. сказала, что такого человека называют героем.</a:t>
            </a:r>
            <a:endParaRPr lang="ru-RU" sz="1600" dirty="0">
              <a:solidFill>
                <a:srgbClr val="073E87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1026" name="Picture 2" descr="C:\Users\Дом\Desktop\georglentil1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941" y="-127249"/>
            <a:ext cx="4392488" cy="136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2657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908720"/>
            <a:ext cx="7812856" cy="5217443"/>
          </a:xfrm>
        </p:spPr>
        <p:txBody>
          <a:bodyPr>
            <a:normAutofit/>
          </a:bodyPr>
          <a:lstStyle/>
          <a:p>
            <a:pPr marL="0" lvl="0" indent="0" algn="ctr">
              <a:buClr>
                <a:srgbClr val="31B6FD"/>
              </a:buClr>
              <a:buNone/>
            </a:pPr>
            <a:r>
              <a:rPr lang="ru-RU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Этапы проекта</a:t>
            </a:r>
          </a:p>
          <a:p>
            <a:pPr marL="0" lvl="0" indent="0" algn="ctr">
              <a:buClr>
                <a:srgbClr val="31B6FD"/>
              </a:buClr>
              <a:buNone/>
            </a:pPr>
            <a:r>
              <a:rPr lang="ru-RU" sz="1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этап: Погружение в проект</a:t>
            </a:r>
          </a:p>
          <a:p>
            <a:pPr marL="0" lvl="0" indent="0">
              <a:spcBef>
                <a:spcPts val="0"/>
              </a:spcBef>
              <a:buClr>
                <a:srgbClr val="31B6FD"/>
              </a:buClr>
              <a:buNone/>
            </a:pPr>
            <a:endParaRPr lang="ru-RU" sz="1400" dirty="0" smtClean="0">
              <a:solidFill>
                <a:srgbClr val="073E87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0" lvl="0" indent="0">
              <a:spcBef>
                <a:spcPts val="0"/>
              </a:spcBef>
              <a:buClr>
                <a:srgbClr val="31B6FD"/>
              </a:buClr>
              <a:buNone/>
            </a:pPr>
            <a:r>
              <a:rPr lang="ru-RU" sz="1400" dirty="0" smtClean="0">
                <a:solidFill>
                  <a:srgbClr val="073E87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Но </a:t>
            </a:r>
            <a:r>
              <a:rPr lang="ru-RU" sz="1400" dirty="0">
                <a:solidFill>
                  <a:srgbClr val="073E87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на многие вопросы мы так и не дали ответа</a:t>
            </a:r>
            <a:r>
              <a:rPr lang="ru-RU" sz="1400" dirty="0">
                <a:solidFill>
                  <a:srgbClr val="073E87"/>
                </a:solidFill>
                <a:latin typeface="Calibri"/>
                <a:ea typeface="Calibri"/>
                <a:cs typeface="Times New Roman"/>
              </a:rPr>
              <a:t>. </a:t>
            </a:r>
            <a:r>
              <a:rPr lang="ru-RU" sz="1400" dirty="0">
                <a:solidFill>
                  <a:srgbClr val="073E87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Что нам делать? Как мы будем узнавать о ВОВ.? Денис К. сказал, что можно спросить у родителей, Алина М. сказала, что спросит о войне у своего прадедушке, который воевал и принесет его фотографию , Ксюша сказала, можно посмотреть в Интернете о героях войны и их подвигах, Слава П. сказал, что можно почитать книгу о войне, Ангелина П. сказала, что посмотрит фильмы о войне, Саша А посмотрит телепередачи, А Лиза Е. предложила послушать песни о войне.</a:t>
            </a:r>
          </a:p>
          <a:p>
            <a:pPr marL="0" lvl="0" indent="0">
              <a:buClr>
                <a:srgbClr val="31B6FD"/>
              </a:buClr>
              <a:buNone/>
            </a:pPr>
            <a:endParaRPr lang="ru-RU" sz="1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Clr>
                <a:srgbClr val="31B6FD"/>
              </a:buClr>
              <a:buNone/>
            </a:pPr>
            <a:r>
              <a:rPr lang="ru-RU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Диагностика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личностных качеств детей и познавательных интересов (выявить проявляют ли дети интерес к деятельности, желание включиться в работу).</a:t>
            </a:r>
          </a:p>
          <a:p>
            <a:pPr marL="0" lvl="0" indent="0">
              <a:buClr>
                <a:srgbClr val="31B6FD"/>
              </a:buClr>
              <a:buNone/>
            </a:pPr>
            <a:r>
              <a:rPr lang="ru-RU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Определение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темы, целей,  проекта.</a:t>
            </a:r>
          </a:p>
          <a:p>
            <a:pPr marL="0" lvl="0" indent="0">
              <a:buClr>
                <a:srgbClr val="31B6FD"/>
              </a:buClr>
              <a:buNone/>
            </a:pPr>
            <a:r>
              <a:rPr lang="ru-RU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Систематизация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информации по теме: выделение проблемы, разработка цели, задач</a:t>
            </a:r>
          </a:p>
          <a:p>
            <a:pPr marL="0" lvl="0" indent="0">
              <a:buClr>
                <a:srgbClr val="31B6FD"/>
              </a:buClr>
              <a:buNone/>
            </a:pPr>
            <a:r>
              <a:rPr lang="ru-RU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Побуждение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интереса  родителей к предстоящей деятельности:</a:t>
            </a:r>
          </a:p>
          <a:p>
            <a:pPr lvl="0">
              <a:buClr>
                <a:srgbClr val="31B6FD"/>
              </a:buCl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обозначить тему предстоящей проектной деятельности.</a:t>
            </a:r>
          </a:p>
          <a:p>
            <a:pPr lvl="0">
              <a:buClr>
                <a:srgbClr val="31B6FD"/>
              </a:buCl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проблемной ситуации: «Что мы можем рассказать детям о ВОВ?»</a:t>
            </a:r>
          </a:p>
          <a:p>
            <a:pPr lvl="0">
              <a:buClr>
                <a:srgbClr val="31B6FD"/>
              </a:buCl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активировать родителей по сбору информации по теме. </a:t>
            </a:r>
            <a:endParaRPr lang="ru-RU" sz="1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Clr>
                <a:srgbClr val="31B6FD"/>
              </a:buClr>
              <a:buNone/>
            </a:pPr>
            <a:r>
              <a:rPr lang="ru-RU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ru-RU" sz="1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Составление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плана-схемы работы. </a:t>
            </a:r>
          </a:p>
          <a:p>
            <a:pPr marL="0" lvl="0" indent="0">
              <a:buClr>
                <a:srgbClr val="31B6FD"/>
              </a:buClr>
              <a:buNone/>
            </a:pP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Clr>
                <a:srgbClr val="31B6FD"/>
              </a:buClr>
              <a:buFont typeface="Wingdings" panose="05000000000000000000" pitchFamily="2" charset="2"/>
              <a:buChar char="ü"/>
            </a:pPr>
            <a:endParaRPr lang="ru-RU" sz="1400" dirty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270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404664"/>
            <a:ext cx="7308801" cy="5865515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endParaRPr lang="ru-RU" sz="1600" u="sng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i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2 этап: Планирование деятельности.</a:t>
            </a:r>
            <a:endParaRPr lang="ru-RU" i="1" dirty="0">
              <a:solidFill>
                <a:srgbClr val="FF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endParaRPr lang="ru-RU" sz="1800" dirty="0" smtClean="0">
              <a:solidFill>
                <a:srgbClr val="00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endParaRPr lang="ru-RU" sz="1800" dirty="0">
              <a:solidFill>
                <a:srgbClr val="00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2100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Обсуждение </a:t>
            </a:r>
            <a:r>
              <a:rPr lang="ru-RU" sz="21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темы проекта, поиск путей </a:t>
            </a:r>
            <a:r>
              <a:rPr lang="ru-RU" sz="21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решения:</a:t>
            </a:r>
            <a:endParaRPr lang="ru-RU" sz="2100" b="1" i="1" dirty="0" smtClean="0">
              <a:solidFill>
                <a:srgbClr val="C0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endParaRPr lang="ru-RU" sz="1800" dirty="0">
              <a:solidFill>
                <a:srgbClr val="00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1</a:t>
            </a: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. </a:t>
            </a: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Отработка плана-схемы </a:t>
            </a:r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последовательных действий совместно с </a:t>
            </a: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детьми,     организация </a:t>
            </a:r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деятельности </a:t>
            </a: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детей</a:t>
            </a:r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( Кто, что будет делать)</a:t>
            </a:r>
            <a:endParaRPr lang="ru-RU" sz="20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</a:t>
            </a:r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условий для реализации </a:t>
            </a: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проекта:</a:t>
            </a:r>
          </a:p>
          <a:p>
            <a:pPr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ru-RU" sz="2000" dirty="0" smtClean="0">
                <a:solidFill>
                  <a:srgbClr val="002060"/>
                </a:solidFill>
                <a:latin typeface="Arial"/>
              </a:rPr>
              <a:t>создание </a:t>
            </a:r>
            <a:r>
              <a:rPr lang="ru-RU" sz="2000" dirty="0">
                <a:solidFill>
                  <a:srgbClr val="002060"/>
                </a:solidFill>
                <a:latin typeface="Arial"/>
              </a:rPr>
              <a:t>предметно-развивающей среды</a:t>
            </a:r>
            <a:endParaRPr lang="ru-RU" sz="2000" dirty="0"/>
          </a:p>
          <a:p>
            <a:pPr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ru-RU" sz="2000" dirty="0" smtClean="0">
                <a:solidFill>
                  <a:srgbClr val="002060"/>
                </a:solidFill>
                <a:latin typeface="Arial"/>
              </a:rPr>
              <a:t>изучение </a:t>
            </a:r>
            <a:r>
              <a:rPr lang="ru-RU" sz="2000" dirty="0">
                <a:solidFill>
                  <a:srgbClr val="002060"/>
                </a:solidFill>
                <a:latin typeface="Arial"/>
              </a:rPr>
              <a:t>литературы ( журналы, книги , Интернет)</a:t>
            </a:r>
            <a:endParaRPr lang="ru-RU" sz="2000" dirty="0"/>
          </a:p>
          <a:p>
            <a:pPr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ru-RU" sz="2000" dirty="0" smtClean="0">
                <a:solidFill>
                  <a:srgbClr val="002060"/>
                </a:solidFill>
                <a:latin typeface="Arial"/>
              </a:rPr>
              <a:t>подбор </a:t>
            </a:r>
            <a:r>
              <a:rPr lang="ru-RU" sz="2000" dirty="0">
                <a:solidFill>
                  <a:srgbClr val="002060"/>
                </a:solidFill>
                <a:latin typeface="Arial"/>
              </a:rPr>
              <a:t>речевых, подвижных, настольно-печатных, дидактических и др. игр, подбор иллюстративного материала по теме</a:t>
            </a:r>
            <a:endParaRPr lang="ru-RU" sz="2000" dirty="0"/>
          </a:p>
          <a:p>
            <a:pPr lvl="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ru-RU" sz="2000" dirty="0" smtClean="0">
                <a:solidFill>
                  <a:srgbClr val="002060"/>
                </a:solidFill>
                <a:latin typeface="Arial"/>
              </a:rPr>
              <a:t>подбор </a:t>
            </a:r>
            <a:r>
              <a:rPr lang="ru-RU" sz="2000" dirty="0">
                <a:solidFill>
                  <a:srgbClr val="002060"/>
                </a:solidFill>
                <a:latin typeface="Arial"/>
              </a:rPr>
              <a:t>материалов, атрибутов для игр</a:t>
            </a:r>
            <a:endParaRPr lang="ru-RU" sz="2000" dirty="0"/>
          </a:p>
          <a:p>
            <a:pPr lvl="0"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ru-RU" sz="2000" dirty="0">
                <a:solidFill>
                  <a:srgbClr val="002060"/>
                </a:solidFill>
                <a:latin typeface="Arial"/>
              </a:rPr>
              <a:t>Подбор методической литературы, художественной литературы для чтения, аудиозаписей</a:t>
            </a:r>
            <a:endParaRPr lang="ru-RU" sz="2000" dirty="0"/>
          </a:p>
          <a:p>
            <a:pPr>
              <a:buFont typeface="Wingdings" panose="05000000000000000000" pitchFamily="2" charset="2"/>
              <a:buChar char="q"/>
            </a:pP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3. Организация деятельности родителей</a:t>
            </a:r>
          </a:p>
          <a:p>
            <a:pPr marL="0" indent="0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Привлечение </a:t>
            </a:r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специалистов ДОУ</a:t>
            </a:r>
          </a:p>
          <a:p>
            <a:pPr>
              <a:buFont typeface="Wingdings" panose="05000000000000000000" pitchFamily="2" charset="2"/>
              <a:buChar char="q"/>
            </a:pPr>
            <a:endParaRPr lang="ru-RU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3026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692696"/>
            <a:ext cx="8658966" cy="5289451"/>
          </a:xfrm>
        </p:spPr>
        <p:txBody>
          <a:bodyPr>
            <a:normAutofit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1400" b="1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14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sz="18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предметно-развивающей среды:</a:t>
            </a:r>
          </a:p>
          <a:p>
            <a:pPr marL="269875" lvl="0" indent="-269875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изготовление атрибутов, деталей костюмов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ru-RU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9875" lvl="0" indent="-269875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оформление 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мини-музея «Военная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техника»</a:t>
            </a:r>
            <a:endParaRPr lang="ru-RU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9875" lvl="0" indent="-269875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стенгазета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«Спасибо нашим ветеранам!»</a:t>
            </a:r>
            <a:endParaRPr lang="ru-RU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9875" lvl="0" indent="-269875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альбомы:  «Наши герои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», «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Ордена и медали ВОВ», «Военная техника ВОВ», </a:t>
            </a:r>
          </a:p>
          <a:p>
            <a:pPr marL="269875" lvl="0" indent="-269875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выставка поделок «Спасибо, что живем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!».</a:t>
            </a:r>
          </a:p>
          <a:p>
            <a:pPr marL="269875" lvl="0" indent="-269875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ыставка рисунков « 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ень Победы!»</a:t>
            </a: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18701" y="548680"/>
            <a:ext cx="7623606" cy="360040"/>
          </a:xfrm>
        </p:spPr>
        <p:txBody>
          <a:bodyPr>
            <a:normAutofit fontScale="90000"/>
          </a:bodyPr>
          <a:lstStyle/>
          <a:p>
            <a:r>
              <a:rPr lang="ru-RU" sz="24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ЭТАП: Реализация проекта</a:t>
            </a:r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398132666"/>
              </p:ext>
            </p:extLst>
          </p:nvPr>
        </p:nvGraphicFramePr>
        <p:xfrm>
          <a:off x="251520" y="4725144"/>
          <a:ext cx="2376264" cy="1872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2967333734"/>
              </p:ext>
            </p:extLst>
          </p:nvPr>
        </p:nvGraphicFramePr>
        <p:xfrm>
          <a:off x="827584" y="2348880"/>
          <a:ext cx="3613744" cy="24075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567237" y="3424237"/>
            <a:ext cx="9525" cy="9525"/>
          </a:xfrm>
          <a:prstGeom prst="rect">
            <a:avLst/>
          </a:prstGeom>
        </p:spPr>
      </p:pic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4009349652"/>
              </p:ext>
            </p:extLst>
          </p:nvPr>
        </p:nvGraphicFramePr>
        <p:xfrm>
          <a:off x="4283968" y="2060848"/>
          <a:ext cx="4663169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pic>
        <p:nvPicPr>
          <p:cNvPr id="16" name="Рисунок 15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5359" y="3535070"/>
            <a:ext cx="1152128" cy="153617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5166674"/>
            <a:ext cx="1242142" cy="165618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197" y="3133374"/>
            <a:ext cx="1453400" cy="193786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3292051"/>
            <a:ext cx="1405968" cy="187462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017018"/>
            <a:ext cx="3089551" cy="20542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224" y="5106378"/>
            <a:ext cx="1112250" cy="17164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7" y="5071241"/>
            <a:ext cx="1167189" cy="1786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812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17340" y="188640"/>
            <a:ext cx="8747147" cy="3384375"/>
          </a:xfrm>
        </p:spPr>
        <p:txBody>
          <a:bodyPr>
            <a:normAutofit fontScale="92500" lnSpcReduction="10000"/>
          </a:bodyPr>
          <a:lstStyle/>
          <a:p>
            <a:pPr marL="0" lvl="0" indent="0" algn="just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16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 деятельности детей</a:t>
            </a:r>
            <a:endParaRPr lang="ru-RU" sz="1800" b="1" u="sng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013" lvl="0" indent="-354013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беседы о ВОВ ( дети с удовольствием делились полученными знаниями со сверстниками);</a:t>
            </a:r>
          </a:p>
          <a:p>
            <a:pPr marL="354013" lvl="0" indent="-354013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рассматривание 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обсуждение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иллюстраций;</a:t>
            </a:r>
            <a:endParaRPr lang="ru-RU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013" lvl="0" indent="-354013" algn="just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чтение художественной литературы о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ВОВ: </a:t>
            </a:r>
            <a:r>
              <a:rPr lang="ru-RU" sz="1800" dirty="0">
                <a:solidFill>
                  <a:srgbClr val="303F50"/>
                </a:solidFill>
                <a:latin typeface="Verdana"/>
              </a:rPr>
              <a:t> 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Е. Благинина «Шинель», А. Митяев «Мешок овсянки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», « Книга будущих командиров», 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С. Алексеев «Первая колонна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», С.   М. Михалков « Разговор с сыном», « Победа».</a:t>
            </a:r>
            <a:endParaRPr lang="ru-RU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013" lvl="0" indent="-354013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изображение праздничного салюта  в </a:t>
            </a:r>
            <a:r>
              <a:rPr lang="ru-RU" sz="18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изодеятельности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« Праздничный салют над Спасской башней»;</a:t>
            </a:r>
            <a:endParaRPr lang="ru-RU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013" lvl="0" indent="-354013" fontAlgn="base">
              <a:spcBef>
                <a:spcPts val="0"/>
              </a:spcBef>
              <a:buClrTx/>
              <a:buSzTx/>
              <a:buFont typeface="Wingdings" pitchFamily="2" charset="2"/>
              <a:buChar char="ü"/>
            </a:pP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слушание песен военных лет и песен о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войне;</a:t>
            </a:r>
            <a:endParaRPr lang="ru-RU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013" lvl="0" indent="-354013" fontAlgn="base">
              <a:spcBef>
                <a:spcPts val="0"/>
              </a:spcBef>
              <a:buClrTx/>
              <a:buSzTx/>
              <a:buFont typeface="Wingdings" pitchFamily="2" charset="2"/>
              <a:buChar char="ü"/>
            </a:pP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просмотр познавательных видеороликов о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ВОВ;</a:t>
            </a:r>
          </a:p>
          <a:p>
            <a:pPr marL="354013" lvl="0" indent="-354013" fontAlgn="base">
              <a:spcBef>
                <a:spcPts val="0"/>
              </a:spcBef>
              <a:buClrTx/>
              <a:buSzTx/>
              <a:buFont typeface="Wingdings" pitchFamily="2" charset="2"/>
              <a:buChar char="ü"/>
            </a:pP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Оригами. Изготовление панорамы «Взятие Берлина»;</a:t>
            </a:r>
          </a:p>
          <a:p>
            <a:pPr marL="354013" lvl="0" indent="-354013" fontAlgn="base">
              <a:spcBef>
                <a:spcPts val="0"/>
              </a:spcBef>
              <a:buClrTx/>
              <a:buSzTx/>
              <a:buFont typeface="Wingdings" pitchFamily="2" charset="2"/>
              <a:buChar char="ü"/>
            </a:pP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Аппликация: изготовление поздравительных открыток для ветеранов;</a:t>
            </a:r>
          </a:p>
          <a:p>
            <a:pPr marL="354013" lvl="0" indent="-354013" fontAlgn="base">
              <a:spcBef>
                <a:spcPts val="0"/>
              </a:spcBef>
              <a:buClrTx/>
              <a:buSzTx/>
              <a:buFont typeface="Wingdings" pitchFamily="2" charset="2"/>
              <a:buChar char="ü"/>
            </a:pP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Разучивание стихотворений  и песен о войне.</a:t>
            </a:r>
          </a:p>
          <a:p>
            <a:endParaRPr lang="ru-RU" sz="16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5229200"/>
            <a:ext cx="1961833" cy="147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142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6193" y="260648"/>
            <a:ext cx="3590925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99951">
            <a:off x="73769" y="4159261"/>
            <a:ext cx="2306566" cy="17299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8" name="TextBox 17"/>
          <p:cNvSpPr txBox="1"/>
          <p:nvPr/>
        </p:nvSpPr>
        <p:spPr>
          <a:xfrm>
            <a:off x="5356111" y="6218038"/>
            <a:ext cx="38427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FF0000"/>
                </a:solidFill>
              </a:rPr>
              <a:t>Конкурс чтецов </a:t>
            </a:r>
          </a:p>
          <a:p>
            <a:pPr algn="ctr"/>
            <a:r>
              <a:rPr lang="ru-RU" sz="1600" dirty="0" smtClean="0">
                <a:solidFill>
                  <a:srgbClr val="FF0000"/>
                </a:solidFill>
              </a:rPr>
              <a:t>«Этот праздник со слезами на глазах»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96136" y="2456892"/>
            <a:ext cx="29626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« Праздничный салют над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 Спасской башней 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7503" y="5954796"/>
            <a:ext cx="1859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FF0000"/>
                </a:solidFill>
              </a:rPr>
              <a:t>Поздравительные</a:t>
            </a:r>
            <a:r>
              <a:rPr lang="ru-RU" sz="1600" dirty="0" smtClean="0"/>
              <a:t> </a:t>
            </a:r>
            <a:r>
              <a:rPr lang="ru-RU" sz="1600" dirty="0" smtClean="0">
                <a:solidFill>
                  <a:srgbClr val="FF0000"/>
                </a:solidFill>
              </a:rPr>
              <a:t>открытки</a:t>
            </a:r>
            <a:endParaRPr lang="ru-RU" sz="1600" dirty="0">
              <a:solidFill>
                <a:srgbClr val="FF0000"/>
              </a:solidFill>
            </a:endParaRPr>
          </a:p>
        </p:txBody>
      </p:sp>
      <p:pic>
        <p:nvPicPr>
          <p:cNvPr id="2" name="Picture 2" descr="D:\Рабочий стол\Проект\DSC_036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146" y="4419863"/>
            <a:ext cx="2904704" cy="1931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Рабочий стол\Проект\DSC_030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631"/>
          <a:stretch/>
        </p:blipFill>
        <p:spPr bwMode="auto">
          <a:xfrm>
            <a:off x="5544850" y="3421217"/>
            <a:ext cx="3465241" cy="2913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D:\Рабочий стол\Проект\DSC_037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620688"/>
            <a:ext cx="5198528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869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772816"/>
            <a:ext cx="7984397" cy="4425355"/>
          </a:xfrm>
        </p:spPr>
        <p:txBody>
          <a:bodyPr/>
          <a:lstStyle/>
          <a:p>
            <a:pPr marL="0" lvl="0" indent="0" algn="just">
              <a:buClr>
                <a:srgbClr val="31B6FD"/>
              </a:buClr>
              <a:buNone/>
              <a:tabLst>
                <a:tab pos="201930" algn="l"/>
              </a:tabLst>
            </a:pPr>
            <a:r>
              <a:rPr lang="ru-RU" sz="18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Работа по обогащению игрового опыта ребёнка: 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использование дидактических игр: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«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Назови рода войск», «Кому, что нужно?» «Что для чего» (закрепление знаний детей предназначений предметов военного времени), «Скажи наоборот», «Кто больше назовет качеств героя», «Чья форма?».</a:t>
            </a: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201295" algn="l"/>
              </a:tabLst>
            </a:pP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коммуникативные игры: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«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Поводырь», «Служили два товарища», «Медицинские сестры», «Перенести раненого».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подвижные игры: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эстафета 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«Полоса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препятствий»,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подвижная 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игра «Шагаем на параде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».</a:t>
            </a:r>
            <a:endParaRPr lang="ru-RU" sz="18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buClr>
                <a:srgbClr val="31B6FD"/>
              </a:buClr>
              <a:buFont typeface="Symbol"/>
              <a:buChar char=""/>
              <a:tabLst>
                <a:tab pos="201295" algn="l"/>
              </a:tabLst>
            </a:pP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сюжетно-ролевые игры: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«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Разведчики», «Госпиталь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».</a:t>
            </a: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201930" algn="l"/>
              </a:tabLst>
            </a:pPr>
            <a:r>
              <a:rPr lang="ru-RU" sz="1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настольно-печатная 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игра «Вещи военного времени».</a:t>
            </a:r>
          </a:p>
          <a:p>
            <a:pPr marL="342900" lvl="0" indent="-342900" algn="just">
              <a:buClr>
                <a:srgbClr val="31B6FD"/>
              </a:buClr>
              <a:buFont typeface="Symbol"/>
              <a:buChar char=""/>
              <a:tabLst>
                <a:tab pos="201295" algn="l"/>
              </a:tabLst>
            </a:pPr>
            <a:endParaRPr lang="ru-RU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201930" algn="l"/>
              </a:tabLst>
            </a:pPr>
            <a:endParaRPr lang="ru-RU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pic>
        <p:nvPicPr>
          <p:cNvPr id="1026" name="Picture 2" descr="C:\Users\Дом\Desktop\georglentil1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6632"/>
            <a:ext cx="614362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2920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80332" y="1281374"/>
            <a:ext cx="7884865" cy="4641379"/>
          </a:xfrm>
        </p:spPr>
        <p:txBody>
          <a:bodyPr>
            <a:noAutofit/>
          </a:bodyPr>
          <a:lstStyle/>
          <a:p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Стенгазета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«Спасибо нашим ветеранам!».</a:t>
            </a:r>
            <a:endParaRPr lang="ru-RU" sz="1800" dirty="0">
              <a:solidFill>
                <a:srgbClr val="00206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Выставка поделок «Спасибо, что живем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».</a:t>
            </a:r>
          </a:p>
          <a:p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Выставка рисунков «Праздник Великой Победы»</a:t>
            </a:r>
            <a:endParaRPr lang="ru-RU" sz="1800" dirty="0">
              <a:solidFill>
                <a:srgbClr val="00206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Конкурс чтецов «Этот праздник со слезами на глазах».</a:t>
            </a:r>
          </a:p>
          <a:p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Альбомы «Наши герои», «Ордена и медали ВОВ», </a:t>
            </a:r>
            <a:endParaRPr lang="ru-RU" sz="1800" dirty="0" smtClean="0">
              <a:solidFill>
                <a:srgbClr val="00206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«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Военная техника ВОВ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».</a:t>
            </a:r>
          </a:p>
          <a:p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Военно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-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спортивная игра «</a:t>
            </a:r>
            <a:r>
              <a:rPr lang="ru-RU" sz="1800" dirty="0" err="1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Зарничка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»</a:t>
            </a:r>
          </a:p>
          <a:p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Итоговое мероприятие кружка оригами «Панорама. Взятие Берлина»</a:t>
            </a:r>
            <a:endParaRPr lang="ru-RU" sz="1800" dirty="0">
              <a:solidFill>
                <a:srgbClr val="00206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>
              <a:buClr>
                <a:srgbClr val="31B6FD"/>
              </a:buClr>
            </a:pP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Итоговое мероприятие «Праздник День Победы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» в детском саду,</a:t>
            </a:r>
          </a:p>
          <a:p>
            <a:pPr marL="0" indent="0">
              <a:buClr>
                <a:srgbClr val="31B6FD"/>
              </a:buClr>
              <a:buNone/>
            </a:pP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Участие в концерте в клубе войсковой части, 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экскурсия к памятнику Скорбящей матери и возложение цветов.</a:t>
            </a:r>
          </a:p>
          <a:p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682336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ЭТАП. ПРЕЗЕНТАЦИЯ РЕЗУЛЬТАТОВ</a:t>
            </a:r>
            <a:endParaRPr lang="ru-RU" sz="28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Дом\Desktop\georglentil1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-99392"/>
            <a:ext cx="5855593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Рабочий стол\Проект\DSC_037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843479"/>
            <a:ext cx="2744488" cy="1824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Рабочий стол\Проект\DSC_037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694046"/>
            <a:ext cx="3193992" cy="2123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Рабочий стол\Проект\яя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634"/>
          <a:stretch/>
        </p:blipFill>
        <p:spPr bwMode="auto">
          <a:xfrm>
            <a:off x="6516215" y="1294003"/>
            <a:ext cx="2495167" cy="1472548"/>
          </a:xfrm>
          <a:prstGeom prst="rect">
            <a:avLst/>
          </a:prstGeom>
          <a:noFill/>
          <a:ln w="19050">
            <a:solidFill>
              <a:schemeClr val="accent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3793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932040" y="332656"/>
            <a:ext cx="3754760" cy="2304256"/>
          </a:xfrm>
          <a:ln w="19050">
            <a:noFill/>
          </a:ln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ЗАРНИЧКА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00192"/>
            <a:ext cx="4711679" cy="3128808"/>
          </a:xfrm>
          <a:prstGeom prst="rect">
            <a:avLst/>
          </a:prstGeom>
          <a:noFill/>
          <a:ln w="19050">
            <a:solidFill>
              <a:schemeClr val="accent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 descr="D:\Рабочий стол\Проект\DSC_008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772851"/>
            <a:ext cx="4197623" cy="2794340"/>
          </a:xfrm>
          <a:prstGeom prst="rect">
            <a:avLst/>
          </a:prstGeom>
          <a:noFill/>
          <a:ln w="19050">
            <a:solidFill>
              <a:schemeClr val="accent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Рабочий стол\Проект\DSC_009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772851"/>
            <a:ext cx="4202789" cy="2794340"/>
          </a:xfrm>
          <a:prstGeom prst="rect">
            <a:avLst/>
          </a:prstGeom>
          <a:noFill/>
          <a:ln w="19050">
            <a:solidFill>
              <a:schemeClr val="accent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352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18356" y="332656"/>
            <a:ext cx="8507288" cy="858424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Итоговая работа кружка «Страна </a:t>
            </a:r>
            <a:r>
              <a:rPr lang="ru-RU" sz="2800" dirty="0" err="1" smtClean="0">
                <a:solidFill>
                  <a:schemeClr val="tx1"/>
                </a:solidFill>
                <a:latin typeface="Bookman Old Style" panose="02050604050505020204" pitchFamily="18" charset="0"/>
              </a:rPr>
              <a:t>Оригамия</a:t>
            </a:r>
            <a:r>
              <a:rPr lang="ru-RU" sz="28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»</a:t>
            </a:r>
            <a:br>
              <a:rPr lang="ru-RU" sz="28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Панорама. «Взятие Берлина»</a:t>
            </a:r>
            <a:endParaRPr lang="ru-RU" sz="2800" dirty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6146" name="Picture 2" descr="D:\Рабочий стол\ОРИГАМИ\image (45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529988"/>
            <a:ext cx="2855640" cy="2141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Рабочий стол\ОРИГАМИ\image (59)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50463"/>
            <a:ext cx="4961673" cy="3721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41625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Рабочий стол\Проект\DSC0289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33056"/>
            <a:ext cx="3571528" cy="2678999"/>
          </a:xfrm>
          <a:prstGeom prst="rect">
            <a:avLst/>
          </a:prstGeom>
          <a:noFill/>
          <a:ln w="19050">
            <a:solidFill>
              <a:schemeClr val="accent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Рабочий стол\Проект\DSC_03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88848"/>
            <a:ext cx="3984824" cy="2649420"/>
          </a:xfrm>
          <a:prstGeom prst="rect">
            <a:avLst/>
          </a:prstGeom>
          <a:noFill/>
          <a:ln w="19050">
            <a:solidFill>
              <a:schemeClr val="accent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Рабочий стол\Проект\image (60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602" y="546401"/>
            <a:ext cx="4236398" cy="2817370"/>
          </a:xfrm>
          <a:prstGeom prst="rect">
            <a:avLst/>
          </a:prstGeom>
          <a:noFill/>
          <a:ln w="19050">
            <a:solidFill>
              <a:schemeClr val="accent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Лена\Pictures\весна 2014\DSC_031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39" b="12125"/>
          <a:stretch/>
        </p:blipFill>
        <p:spPr bwMode="auto">
          <a:xfrm>
            <a:off x="6372200" y="548680"/>
            <a:ext cx="2567608" cy="3183466"/>
          </a:xfrm>
          <a:prstGeom prst="rect">
            <a:avLst/>
          </a:prstGeom>
          <a:noFill/>
          <a:ln w="19050">
            <a:solidFill>
              <a:schemeClr val="accent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08149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44304" y="351354"/>
            <a:ext cx="8229600" cy="498384"/>
          </a:xfrm>
          <a:ln>
            <a:solidFill>
              <a:schemeClr val="accent5"/>
            </a:solidFill>
          </a:ln>
        </p:spPr>
        <p:txBody>
          <a:bodyPr>
            <a:no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Праздник « День Победы»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469" y="3501008"/>
            <a:ext cx="4686586" cy="3116081"/>
          </a:xfrm>
          <a:prstGeom prst="rect">
            <a:avLst/>
          </a:prstGeom>
          <a:ln w="28575">
            <a:solidFill>
              <a:schemeClr val="accent5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872409"/>
            <a:ext cx="3682200" cy="2448271"/>
          </a:xfrm>
          <a:prstGeom prst="rect">
            <a:avLst/>
          </a:prstGeom>
          <a:ln w="28575">
            <a:solidFill>
              <a:schemeClr val="accent5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0779">
            <a:off x="5437145" y="3990580"/>
            <a:ext cx="3242464" cy="2431848"/>
          </a:xfrm>
          <a:prstGeom prst="rect">
            <a:avLst/>
          </a:prstGeom>
          <a:ln w="28575">
            <a:solidFill>
              <a:schemeClr val="accent5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8759">
            <a:off x="5777005" y="958125"/>
            <a:ext cx="3251854" cy="2438890"/>
          </a:xfrm>
          <a:prstGeom prst="rect">
            <a:avLst/>
          </a:prstGeom>
          <a:ln w="28575">
            <a:solidFill>
              <a:schemeClr val="accent5"/>
            </a:solidFill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637" y="859989"/>
            <a:ext cx="1836525" cy="2261865"/>
          </a:xfrm>
          <a:prstGeom prst="rect">
            <a:avLst/>
          </a:prstGeom>
          <a:noFill/>
          <a:ln w="9525">
            <a:solidFill>
              <a:schemeClr val="accent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233" y="2048814"/>
            <a:ext cx="1586092" cy="2799829"/>
          </a:xfrm>
          <a:prstGeom prst="rect">
            <a:avLst/>
          </a:prstGeom>
          <a:noFill/>
          <a:ln w="9525">
            <a:solidFill>
              <a:schemeClr val="accent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5465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F:\ПЕЧАТЬ\DSC_05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78131"/>
            <a:ext cx="5352976" cy="3559073"/>
          </a:xfrm>
          <a:prstGeom prst="rect">
            <a:avLst/>
          </a:prstGeom>
          <a:noFill/>
          <a:ln w="19050">
            <a:solidFill>
              <a:schemeClr val="accent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06933"/>
            <a:ext cx="8229600" cy="856090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tx1"/>
                </a:solidFill>
              </a:rPr>
              <a:t>Выступление в клубе на концерте 9мая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4098" name="Picture 2" descr="D:\Рабочий стол\Проект\яя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634"/>
          <a:stretch/>
        </p:blipFill>
        <p:spPr bwMode="auto">
          <a:xfrm>
            <a:off x="179512" y="1032486"/>
            <a:ext cx="4176464" cy="2329395"/>
          </a:xfrm>
          <a:prstGeom prst="rect">
            <a:avLst/>
          </a:prstGeom>
          <a:noFill/>
          <a:ln w="19050">
            <a:solidFill>
              <a:schemeClr val="accent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Рабочий стол\Проект\DSC_022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93" t="20354" r="20733"/>
          <a:stretch/>
        </p:blipFill>
        <p:spPr bwMode="auto">
          <a:xfrm>
            <a:off x="6240510" y="3717032"/>
            <a:ext cx="2561504" cy="3015989"/>
          </a:xfrm>
          <a:prstGeom prst="rect">
            <a:avLst/>
          </a:prstGeom>
          <a:noFill/>
          <a:ln w="19050">
            <a:solidFill>
              <a:schemeClr val="accent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Рабочий стол\Проект\DSC_023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83"/>
          <a:stretch/>
        </p:blipFill>
        <p:spPr bwMode="auto">
          <a:xfrm rot="5400000">
            <a:off x="6580193" y="1147571"/>
            <a:ext cx="2411794" cy="2163605"/>
          </a:xfrm>
          <a:prstGeom prst="rect">
            <a:avLst/>
          </a:prstGeom>
          <a:noFill/>
          <a:ln w="19050">
            <a:solidFill>
              <a:schemeClr val="accent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25108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338328"/>
            <a:ext cx="8147248" cy="930432"/>
          </a:xfr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Благодарю за внимание!!!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268760"/>
            <a:ext cx="5148064" cy="3499783"/>
          </a:xfrm>
        </p:spPr>
      </p:pic>
      <p:sp>
        <p:nvSpPr>
          <p:cNvPr id="7" name="TextBox 6"/>
          <p:cNvSpPr txBox="1"/>
          <p:nvPr/>
        </p:nvSpPr>
        <p:spPr>
          <a:xfrm>
            <a:off x="2110418" y="4653136"/>
            <a:ext cx="554236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>
                <a:solidFill>
                  <a:srgbClr val="FF0000"/>
                </a:solidFill>
              </a:rPr>
              <a:t>Пусть всегда будет солнце, </a:t>
            </a:r>
          </a:p>
          <a:p>
            <a:r>
              <a:rPr lang="ru-RU" sz="2800" i="1" dirty="0" smtClean="0">
                <a:solidFill>
                  <a:srgbClr val="FF0000"/>
                </a:solidFill>
              </a:rPr>
              <a:t>Пусть всегда будет небо,</a:t>
            </a:r>
          </a:p>
          <a:p>
            <a:r>
              <a:rPr lang="ru-RU" sz="2800" i="1" dirty="0" smtClean="0">
                <a:solidFill>
                  <a:srgbClr val="FF0000"/>
                </a:solidFill>
              </a:rPr>
              <a:t>Пусть всегда будет мама, </a:t>
            </a:r>
          </a:p>
          <a:p>
            <a:r>
              <a:rPr lang="ru-RU" sz="2800" i="1" dirty="0" smtClean="0">
                <a:solidFill>
                  <a:srgbClr val="FF0000"/>
                </a:solidFill>
              </a:rPr>
              <a:t>Пусть всегда буду я!!!</a:t>
            </a:r>
          </a:p>
        </p:txBody>
      </p:sp>
    </p:spTree>
    <p:extLst>
      <p:ext uri="{BB962C8B-B14F-4D97-AF65-F5344CB8AC3E}">
        <p14:creationId xmlns:p14="http://schemas.microsoft.com/office/powerpoint/2010/main" val="4064663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2972</TotalTime>
  <Words>1403</Words>
  <Application>Microsoft Office PowerPoint</Application>
  <PresentationFormat>Экран (4:3)</PresentationFormat>
  <Paragraphs>175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Волна</vt:lpstr>
      <vt:lpstr>МАДОУ д/с №18</vt:lpstr>
      <vt:lpstr>Презентация PowerPoint</vt:lpstr>
      <vt:lpstr>                        Исторически сложилось так, что любовь к Родине, патриотизм во все времена в Российском государстве были чертой национального характера.  Патриотическое чувство не возникает само по себе. Это результат длительного, целенаправленного воспитательного воздействия на человека, начиная с самого детства. В связи с этим проблема нравственно – патриотического воспитания детей дошкольного возраста становится одной из актуальных. В результате систематической, целенаправленной воспитательной работы у детей могут быть сформированы элементы гражданственности и патриотизма.        Нельзя быть патриотом, не чувствуя личной связи с Родиной, не зная, как любили, берегли и защищали ее наши предки, наши отцы и деды. Не следует также забывать, что война является одним из наиболее важных исторических опытов и практик в формировании, воспроизводстве, воспитании и восприятии настоящего мужчины. Образ воина остается одним из ключевых символов мужественности.      Проблема. Отсюда, в преддверии  празднования Дня Победы возникает проблема: как помочь подрастающему поколению сформировать у них чувство долга, чувство уважения к славным защитникам нашей Родины, чувство гордости за свой великий народ, который подарил нам счастливую жизнь. Поэтому необходимо ещё в дошкольном возрасте сформировать у детей первоначальные достоверные представления об истории нашей Родины и интерес к её изучению в будущем.            </vt:lpstr>
      <vt:lpstr>Паспорт проекта</vt:lpstr>
      <vt:lpstr>Презентация PowerPoint</vt:lpstr>
      <vt:lpstr>Фрагмент перспективно-календарного плана на тему  «Этих дней не смолкнет слава»</vt:lpstr>
      <vt:lpstr>Презентация PowerPoint</vt:lpstr>
      <vt:lpstr>Презентация PowerPoint</vt:lpstr>
      <vt:lpstr>Презентация PowerPoint</vt:lpstr>
      <vt:lpstr>3 ЭТАП: Реализация проекта.  </vt:lpstr>
      <vt:lpstr>Презентация PowerPoint</vt:lpstr>
      <vt:lpstr>Презентация PowerPoint</vt:lpstr>
      <vt:lpstr>Презентация PowerPoint</vt:lpstr>
      <vt:lpstr> 4 ЭТАП. ПРЕЗЕНТАЦИЯ РЕЗУЛЬТАТОВ</vt:lpstr>
      <vt:lpstr>ЗАРНИЧКА</vt:lpstr>
      <vt:lpstr>Итоговая работа кружка «Страна Оригамия» Панорама. «Взятие Берлина»</vt:lpstr>
      <vt:lpstr>Презентация PowerPoint</vt:lpstr>
      <vt:lpstr>Праздник « День Победы»</vt:lpstr>
      <vt:lpstr>Выступление в клубе на концерте 9мая</vt:lpstr>
      <vt:lpstr>Благодарю за внимание!!!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МБДОУ комбинированного вида  д/с №81</dc:title>
  <dc:creator>Дом</dc:creator>
  <cp:lastModifiedBy>Пользователь</cp:lastModifiedBy>
  <cp:revision>150</cp:revision>
  <dcterms:created xsi:type="dcterms:W3CDTF">2015-04-24T08:27:07Z</dcterms:created>
  <dcterms:modified xsi:type="dcterms:W3CDTF">2022-02-01T09:42:22Z</dcterms:modified>
</cp:coreProperties>
</file>