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1" r:id="rId4"/>
    <p:sldId id="280" r:id="rId5"/>
    <p:sldId id="276" r:id="rId6"/>
    <p:sldId id="277" r:id="rId7"/>
    <p:sldId id="278" r:id="rId8"/>
    <p:sldId id="263" r:id="rId9"/>
    <p:sldId id="281" r:id="rId10"/>
    <p:sldId id="264" r:id="rId11"/>
    <p:sldId id="265" r:id="rId12"/>
    <p:sldId id="274" r:id="rId13"/>
    <p:sldId id="267" r:id="rId14"/>
    <p:sldId id="268" r:id="rId15"/>
    <p:sldId id="269" r:id="rId16"/>
    <p:sldId id="272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0" d="100"/>
          <a:sy n="100" d="100"/>
        </p:scale>
        <p:origin x="-300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высокий уровень</c:v>
                </c:pt>
              </c:strCache>
            </c:strRef>
          </c:tx>
          <c:invertIfNegative val="0"/>
          <c:cat>
            <c:strRef>
              <c:f>Лист1!$A$2:$A$6</c:f>
              <c:strCache>
                <c:ptCount val="5"/>
                <c:pt idx="0">
                  <c:v>Речевое развитие</c:v>
                </c:pt>
                <c:pt idx="1">
                  <c:v>Познавательное развитие</c:v>
                </c:pt>
                <c:pt idx="2">
                  <c:v>Социально-коммуникативное развитие</c:v>
                </c:pt>
                <c:pt idx="3">
                  <c:v>Художественно-эстетическое развитие</c:v>
                </c:pt>
                <c:pt idx="4">
                  <c:v>Физическое развитие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60</c:v>
                </c:pt>
                <c:pt idx="1">
                  <c:v>73</c:v>
                </c:pt>
                <c:pt idx="2">
                  <c:v>80</c:v>
                </c:pt>
                <c:pt idx="3">
                  <c:v>60</c:v>
                </c:pt>
                <c:pt idx="4">
                  <c:v>73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средний уровень</c:v>
                </c:pt>
              </c:strCache>
            </c:strRef>
          </c:tx>
          <c:invertIfNegative val="0"/>
          <c:cat>
            <c:strRef>
              <c:f>Лист1!$A$2:$A$6</c:f>
              <c:strCache>
                <c:ptCount val="5"/>
                <c:pt idx="0">
                  <c:v>Речевое развитие</c:v>
                </c:pt>
                <c:pt idx="1">
                  <c:v>Познавательное развитие</c:v>
                </c:pt>
                <c:pt idx="2">
                  <c:v>Социально-коммуникативное развитие</c:v>
                </c:pt>
                <c:pt idx="3">
                  <c:v>Художественно-эстетическое развитие</c:v>
                </c:pt>
                <c:pt idx="4">
                  <c:v>Физическое развитие</c:v>
                </c:pt>
              </c:strCache>
            </c:strRef>
          </c:cat>
          <c:val>
            <c:numRef>
              <c:f>Лист1!$C$2:$C$6</c:f>
              <c:numCache>
                <c:formatCode>General</c:formatCode>
                <c:ptCount val="5"/>
                <c:pt idx="0">
                  <c:v>20</c:v>
                </c:pt>
                <c:pt idx="1">
                  <c:v>27</c:v>
                </c:pt>
                <c:pt idx="2">
                  <c:v>20</c:v>
                </c:pt>
                <c:pt idx="3">
                  <c:v>27</c:v>
                </c:pt>
                <c:pt idx="4">
                  <c:v>20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низкий уровень</c:v>
                </c:pt>
              </c:strCache>
            </c:strRef>
          </c:tx>
          <c:invertIfNegative val="0"/>
          <c:cat>
            <c:strRef>
              <c:f>Лист1!$A$2:$A$6</c:f>
              <c:strCache>
                <c:ptCount val="5"/>
                <c:pt idx="0">
                  <c:v>Речевое развитие</c:v>
                </c:pt>
                <c:pt idx="1">
                  <c:v>Познавательное развитие</c:v>
                </c:pt>
                <c:pt idx="2">
                  <c:v>Социально-коммуникативное развитие</c:v>
                </c:pt>
                <c:pt idx="3">
                  <c:v>Художественно-эстетическое развитие</c:v>
                </c:pt>
                <c:pt idx="4">
                  <c:v>Физическое развитие</c:v>
                </c:pt>
              </c:strCache>
            </c:strRef>
          </c:cat>
          <c:val>
            <c:numRef>
              <c:f>Лист1!$D$2:$D$6</c:f>
              <c:numCache>
                <c:formatCode>General</c:formatCode>
                <c:ptCount val="5"/>
                <c:pt idx="0">
                  <c:v>20</c:v>
                </c:pt>
                <c:pt idx="1">
                  <c:v>0</c:v>
                </c:pt>
                <c:pt idx="2">
                  <c:v>0</c:v>
                </c:pt>
                <c:pt idx="3">
                  <c:v>13</c:v>
                </c:pt>
                <c:pt idx="4">
                  <c:v>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1444352"/>
        <c:axId val="50207744"/>
      </c:barChart>
      <c:catAx>
        <c:axId val="51444352"/>
        <c:scaling>
          <c:orientation val="minMax"/>
        </c:scaling>
        <c:delete val="0"/>
        <c:axPos val="b"/>
        <c:majorTickMark val="out"/>
        <c:minorTickMark val="none"/>
        <c:tickLblPos val="nextTo"/>
        <c:crossAx val="50207744"/>
        <c:crosses val="autoZero"/>
        <c:auto val="1"/>
        <c:lblAlgn val="ctr"/>
        <c:lblOffset val="100"/>
        <c:noMultiLvlLbl val="0"/>
      </c:catAx>
      <c:valAx>
        <c:axId val="50207744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51444352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8C2363-2C32-40ED-BF43-6B3F7623BE9F}" type="datetimeFigureOut">
              <a:rPr lang="ru-RU" smtClean="0"/>
              <a:pPr/>
              <a:t>17.05.2021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3EC6F8-F9CB-4061-A019-D71638147E6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8C2363-2C32-40ED-BF43-6B3F7623BE9F}" type="datetimeFigureOut">
              <a:rPr lang="ru-RU" smtClean="0"/>
              <a:pPr/>
              <a:t>17.05.2021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3EC6F8-F9CB-4061-A019-D71638147E6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8C2363-2C32-40ED-BF43-6B3F7623BE9F}" type="datetimeFigureOut">
              <a:rPr lang="ru-RU" smtClean="0"/>
              <a:pPr/>
              <a:t>17.05.2021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3EC6F8-F9CB-4061-A019-D71638147E6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8C2363-2C32-40ED-BF43-6B3F7623BE9F}" type="datetimeFigureOut">
              <a:rPr lang="ru-RU" smtClean="0"/>
              <a:pPr/>
              <a:t>17.05.2021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3EC6F8-F9CB-4061-A019-D71638147E6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8C2363-2C32-40ED-BF43-6B3F7623BE9F}" type="datetimeFigureOut">
              <a:rPr lang="ru-RU" smtClean="0"/>
              <a:pPr/>
              <a:t>17.05.2021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3EC6F8-F9CB-4061-A019-D71638147E6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8C2363-2C32-40ED-BF43-6B3F7623BE9F}" type="datetimeFigureOut">
              <a:rPr lang="ru-RU" smtClean="0"/>
              <a:pPr/>
              <a:t>17.05.2021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3EC6F8-F9CB-4061-A019-D71638147E6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8C2363-2C32-40ED-BF43-6B3F7623BE9F}" type="datetimeFigureOut">
              <a:rPr lang="ru-RU" smtClean="0"/>
              <a:pPr/>
              <a:t>17.05.2021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3EC6F8-F9CB-4061-A019-D71638147E6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8C2363-2C32-40ED-BF43-6B3F7623BE9F}" type="datetimeFigureOut">
              <a:rPr lang="ru-RU" smtClean="0"/>
              <a:pPr/>
              <a:t>17.05.2021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3EC6F8-F9CB-4061-A019-D71638147E6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8C2363-2C32-40ED-BF43-6B3F7623BE9F}" type="datetimeFigureOut">
              <a:rPr lang="ru-RU" smtClean="0"/>
              <a:pPr/>
              <a:t>17.05.2021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3EC6F8-F9CB-4061-A019-D71638147E6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8C2363-2C32-40ED-BF43-6B3F7623BE9F}" type="datetimeFigureOut">
              <a:rPr lang="ru-RU" smtClean="0"/>
              <a:pPr/>
              <a:t>17.05.2021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3EC6F8-F9CB-4061-A019-D71638147E6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8C2363-2C32-40ED-BF43-6B3F7623BE9F}" type="datetimeFigureOut">
              <a:rPr lang="ru-RU" smtClean="0"/>
              <a:pPr/>
              <a:t>17.05.2021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3EC6F8-F9CB-4061-A019-D71638147E6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8C2363-2C32-40ED-BF43-6B3F7623BE9F}" type="datetimeFigureOut">
              <a:rPr lang="ru-RU" smtClean="0"/>
              <a:pPr/>
              <a:t>17.05.2021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3EC6F8-F9CB-4061-A019-D71638147E6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6.jpeg"/><Relationship Id="rId7" Type="http://schemas.openxmlformats.org/officeDocument/2006/relationships/image" Target="../media/image10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908720"/>
            <a:ext cx="7844408" cy="1008112"/>
          </a:xfrm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pc="300" dirty="0" smtClean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Итоговый педсовет </a:t>
            </a:r>
            <a:r>
              <a:rPr lang="ru-RU" b="1" spc="300" dirty="0" smtClean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endParaRPr lang="ru-RU" b="1" spc="300" dirty="0">
              <a:ln w="11430"/>
              <a:solidFill>
                <a:srgbClr val="C0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139952" y="3933056"/>
            <a:ext cx="4464496" cy="2400672"/>
          </a:xfrm>
        </p:spPr>
        <p:txBody>
          <a:bodyPr>
            <a:normAutofit/>
          </a:bodyPr>
          <a:lstStyle/>
          <a:p>
            <a:pPr algn="r"/>
            <a:r>
              <a:rPr lang="ru-RU" sz="2400" i="1" dirty="0" smtClean="0">
                <a:solidFill>
                  <a:srgbClr val="002060"/>
                </a:solidFill>
              </a:rPr>
              <a:t>«Воспитатель сам должен быть тем, чем он хочет сделать воспитанника»</a:t>
            </a:r>
          </a:p>
          <a:p>
            <a:pPr algn="r"/>
            <a:r>
              <a:rPr lang="ru-RU" sz="2400" b="1" dirty="0" smtClean="0">
                <a:solidFill>
                  <a:srgbClr val="002060"/>
                </a:solidFill>
              </a:rPr>
              <a:t>                                     </a:t>
            </a:r>
            <a:r>
              <a:rPr lang="ru-RU" sz="2400" dirty="0" smtClean="0">
                <a:solidFill>
                  <a:srgbClr val="002060"/>
                </a:solidFill>
              </a:rPr>
              <a:t> </a:t>
            </a:r>
            <a:r>
              <a:rPr lang="ru-RU" sz="2400" i="1" dirty="0" smtClean="0">
                <a:solidFill>
                  <a:srgbClr val="002060"/>
                </a:solidFill>
              </a:rPr>
              <a:t> (В. Даль)</a:t>
            </a:r>
          </a:p>
          <a:p>
            <a:endParaRPr lang="ru-RU" dirty="0" smtClean="0">
              <a:solidFill>
                <a:schemeClr val="tx1"/>
              </a:solidFill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764704"/>
            <a:ext cx="8568952" cy="2232248"/>
          </a:xfrm>
        </p:spPr>
        <p:txBody>
          <a:bodyPr>
            <a:normAutofit fontScale="90000"/>
          </a:bodyPr>
          <a:lstStyle/>
          <a:p>
            <a:pPr lvl="0"/>
            <a:r>
              <a:rPr lang="ru-RU" sz="4000" b="1" dirty="0" smtClean="0">
                <a:solidFill>
                  <a:srgbClr val="C00000"/>
                </a:solidFill>
              </a:rPr>
              <a:t>Результаты мониторинга уровня готовности дошкольников к школьному обучению 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19458" name="Picture 2" descr="i?id=414966528-69-72&amp;n=2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15816" y="2996952"/>
            <a:ext cx="3096344" cy="29964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980728"/>
            <a:ext cx="8229600" cy="1080120"/>
          </a:xfrm>
        </p:spPr>
        <p:txBody>
          <a:bodyPr>
            <a:normAutofit fontScale="90000"/>
          </a:bodyPr>
          <a:lstStyle/>
          <a:p>
            <a:r>
              <a:rPr lang="ru-RU" sz="2700" b="1" dirty="0" smtClean="0">
                <a:solidFill>
                  <a:srgbClr val="990000"/>
                </a:solidFill>
              </a:rPr>
              <a:t>Результаты проведения мониторинга готовности детей подготовительной  группы  к школьному обучению  </a:t>
            </a:r>
            <a:endParaRPr lang="ru-RU" dirty="0">
              <a:solidFill>
                <a:srgbClr val="C00000"/>
              </a:solidFill>
            </a:endParaRPr>
          </a:p>
        </p:txBody>
      </p:sp>
      <p:graphicFrame>
        <p:nvGraphicFramePr>
          <p:cNvPr id="3" name="Диаграмма 2"/>
          <p:cNvGraphicFramePr/>
          <p:nvPr>
            <p:extLst>
              <p:ext uri="{D42A27DB-BD31-4B8C-83A1-F6EECF244321}">
                <p14:modId xmlns:p14="http://schemas.microsoft.com/office/powerpoint/2010/main" val="1483840232"/>
              </p:ext>
            </p:extLst>
          </p:nvPr>
        </p:nvGraphicFramePr>
        <p:xfrm>
          <a:off x="1475656" y="2204864"/>
          <a:ext cx="6696744" cy="41360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649491"/>
          </a:xfrm>
        </p:spPr>
        <p:txBody>
          <a:bodyPr>
            <a:normAutofit/>
          </a:bodyPr>
          <a:lstStyle/>
          <a:p>
            <a:pPr algn="just">
              <a:buFont typeface="Wingdings" pitchFamily="2" charset="2"/>
              <a:buChar char="Ø"/>
            </a:pPr>
            <a:r>
              <a:rPr lang="ru-RU" sz="2800" dirty="0" smtClean="0">
                <a:solidFill>
                  <a:srgbClr val="002060"/>
                </a:solidFill>
              </a:rPr>
              <a:t>           Анализ мониторинга образовательного процесса позволил выстроить следующий рейтинговый порядок усвоения образовательных областей программы в подготовительной группе:</a:t>
            </a:r>
          </a:p>
          <a:p>
            <a:pPr algn="just">
              <a:buFont typeface="Wingdings" pitchFamily="2" charset="2"/>
              <a:buChar char="Ø"/>
            </a:pPr>
            <a:r>
              <a:rPr lang="ru-RU" sz="2800" dirty="0" smtClean="0">
                <a:solidFill>
                  <a:srgbClr val="002060"/>
                </a:solidFill>
              </a:rPr>
              <a:t> Социально </a:t>
            </a:r>
            <a:r>
              <a:rPr lang="ru-RU" sz="2800" dirty="0">
                <a:solidFill>
                  <a:srgbClr val="002060"/>
                </a:solidFill>
              </a:rPr>
              <a:t>– </a:t>
            </a:r>
            <a:r>
              <a:rPr lang="ru-RU" sz="2800" dirty="0" smtClean="0">
                <a:solidFill>
                  <a:srgbClr val="002060"/>
                </a:solidFill>
              </a:rPr>
              <a:t>коммуникативное и познавательное</a:t>
            </a:r>
            <a:endParaRPr lang="ru-RU" sz="2800" dirty="0">
              <a:solidFill>
                <a:srgbClr val="002060"/>
              </a:solidFill>
            </a:endParaRPr>
          </a:p>
          <a:p>
            <a:pPr algn="just">
              <a:buFont typeface="Wingdings" pitchFamily="2" charset="2"/>
              <a:buChar char="Ø"/>
            </a:pPr>
            <a:r>
              <a:rPr lang="ru-RU" sz="2800" dirty="0" smtClean="0">
                <a:solidFill>
                  <a:srgbClr val="002060"/>
                </a:solidFill>
              </a:rPr>
              <a:t> Физическое </a:t>
            </a:r>
          </a:p>
          <a:p>
            <a:pPr algn="just">
              <a:buFont typeface="Wingdings" pitchFamily="2" charset="2"/>
              <a:buChar char="Ø"/>
            </a:pPr>
            <a:r>
              <a:rPr lang="ru-RU" sz="2800" dirty="0">
                <a:solidFill>
                  <a:srgbClr val="002060"/>
                </a:solidFill>
              </a:rPr>
              <a:t>Речевое и художественно – эстетическое</a:t>
            </a:r>
            <a:endParaRPr lang="ru-RU" sz="2800" dirty="0" smtClean="0">
              <a:solidFill>
                <a:srgbClr val="002060"/>
              </a:solidFill>
            </a:endParaRPr>
          </a:p>
          <a:p>
            <a:pPr marL="0" indent="0" algn="just">
              <a:buNone/>
            </a:pPr>
            <a:r>
              <a:rPr lang="ru-RU" sz="2800" dirty="0" smtClean="0">
                <a:solidFill>
                  <a:srgbClr val="002060"/>
                </a:solidFill>
              </a:rPr>
              <a:t> </a:t>
            </a:r>
          </a:p>
          <a:p>
            <a:pPr algn="just">
              <a:buNone/>
            </a:pPr>
            <a:r>
              <a:rPr lang="ru-RU" sz="2800" i="1" dirty="0" smtClean="0">
                <a:solidFill>
                  <a:srgbClr val="002060"/>
                </a:solidFill>
              </a:rPr>
              <a:t>		</a:t>
            </a:r>
            <a:endParaRPr lang="ru-RU" dirty="0" smtClean="0"/>
          </a:p>
          <a:p>
            <a:endParaRPr lang="ru-RU" dirty="0"/>
          </a:p>
        </p:txBody>
      </p:sp>
      <p:pic>
        <p:nvPicPr>
          <p:cNvPr id="4" name="Рисунок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347864" y="3789039"/>
            <a:ext cx="2160240" cy="262813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434282"/>
          </a:xfrm>
        </p:spPr>
        <p:txBody>
          <a:bodyPr>
            <a:normAutofit/>
          </a:bodyPr>
          <a:lstStyle/>
          <a:p>
            <a:pPr lvl="0"/>
            <a:r>
              <a:rPr lang="ru-RU" sz="3600" b="1" dirty="0" smtClean="0">
                <a:solidFill>
                  <a:srgbClr val="C00000"/>
                </a:solidFill>
              </a:rPr>
              <a:t>Утверждение плана на летний период времени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28674" name="Picture 2" descr="Как приобщить ребенка к чтению. . Способы. . Конкурсы по сказкам Блог Татьяны Саксон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51720" y="1988840"/>
            <a:ext cx="5112568" cy="392860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i="1" dirty="0" smtClean="0">
                <a:solidFill>
                  <a:srgbClr val="C00000"/>
                </a:solidFill>
              </a:rPr>
              <a:t>Цель: </a:t>
            </a:r>
            <a:endParaRPr lang="ru-RU" sz="3600" b="1" i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24744"/>
            <a:ext cx="8075240" cy="5001419"/>
          </a:xfrm>
        </p:spPr>
        <p:txBody>
          <a:bodyPr/>
          <a:lstStyle/>
          <a:p>
            <a:pPr lvl="0" algn="just">
              <a:buNone/>
            </a:pPr>
            <a:r>
              <a:rPr lang="ru-RU" dirty="0" smtClean="0"/>
              <a:t>		</a:t>
            </a:r>
            <a:r>
              <a:rPr lang="ru-RU" sz="2800" dirty="0" smtClean="0">
                <a:solidFill>
                  <a:srgbClr val="002060"/>
                </a:solidFill>
              </a:rPr>
              <a:t>Объединить усилия взрослых  по созданию условий, способствующих оздоровлению детского организма в летний период; эмоциональному, физическому, познавательному развитию.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1026" name="Picture 2" descr="Офицальный сайт детского сада 1 &quot;Якорек&quot; г.Гаджиево - Планирование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23928" y="2902427"/>
            <a:ext cx="3686660" cy="32423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692696"/>
            <a:ext cx="8229600" cy="724942"/>
          </a:xfrm>
        </p:spPr>
        <p:txBody>
          <a:bodyPr>
            <a:normAutofit fontScale="90000"/>
          </a:bodyPr>
          <a:lstStyle/>
          <a:p>
            <a:r>
              <a:rPr lang="ru-RU" sz="4000" b="1" i="1" dirty="0" smtClean="0">
                <a:solidFill>
                  <a:srgbClr val="C00000"/>
                </a:solidFill>
              </a:rPr>
              <a:t>Задачи:</a:t>
            </a:r>
            <a:r>
              <a:rPr lang="ru-RU" dirty="0" smtClean="0">
                <a:solidFill>
                  <a:srgbClr val="C00000"/>
                </a:solidFill>
              </a:rPr>
              <a:t/>
            </a:r>
            <a:br>
              <a:rPr lang="ru-RU" dirty="0" smtClean="0">
                <a:solidFill>
                  <a:srgbClr val="C00000"/>
                </a:solidFill>
              </a:rPr>
            </a:b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1052736"/>
            <a:ext cx="8229600" cy="5073427"/>
          </a:xfrm>
        </p:spPr>
        <p:txBody>
          <a:bodyPr>
            <a:normAutofit fontScale="55000" lnSpcReduction="20000"/>
          </a:bodyPr>
          <a:lstStyle/>
          <a:p>
            <a:pPr algn="just">
              <a:buNone/>
            </a:pPr>
            <a:r>
              <a:rPr lang="ru-RU" sz="3800" dirty="0" smtClean="0">
                <a:solidFill>
                  <a:srgbClr val="002060"/>
                </a:solidFill>
              </a:rPr>
              <a:t>1. </a:t>
            </a:r>
            <a:r>
              <a:rPr lang="ru-RU" sz="4500" dirty="0" smtClean="0">
                <a:solidFill>
                  <a:srgbClr val="002060"/>
                </a:solidFill>
              </a:rPr>
              <a:t>Оздоровление детей за счет широкого использования воздуха, солнца, воды. Обогащение питания фруктами, соками и овощами. Сокращение учебной нагрузки.</a:t>
            </a:r>
          </a:p>
          <a:p>
            <a:pPr algn="just">
              <a:buNone/>
            </a:pPr>
            <a:r>
              <a:rPr lang="ru-RU" sz="4500" dirty="0" smtClean="0">
                <a:solidFill>
                  <a:srgbClr val="002060"/>
                </a:solidFill>
              </a:rPr>
              <a:t>2. Повышение двигательной активности, за счет создания оптимального двигательного режима. </a:t>
            </a:r>
          </a:p>
          <a:p>
            <a:pPr algn="just">
              <a:buNone/>
            </a:pPr>
            <a:r>
              <a:rPr lang="ru-RU" sz="4500" dirty="0" smtClean="0">
                <a:solidFill>
                  <a:srgbClr val="002060"/>
                </a:solidFill>
              </a:rPr>
              <a:t>3. Формирование у детей двигательной активности,  привычки к здоровому образу жизни. Предупреждение детского травматизма через закрепление знаний о безопасности жизнедеятельности.</a:t>
            </a:r>
          </a:p>
          <a:p>
            <a:pPr algn="just">
              <a:buNone/>
            </a:pPr>
            <a:r>
              <a:rPr lang="ru-RU" sz="4500" dirty="0" smtClean="0">
                <a:solidFill>
                  <a:srgbClr val="002060"/>
                </a:solidFill>
              </a:rPr>
              <a:t>4. Организация совместной работы педагогов с детьми и их родителями в летний период.</a:t>
            </a:r>
          </a:p>
          <a:p>
            <a:pPr algn="just">
              <a:buNone/>
            </a:pPr>
            <a:r>
              <a:rPr lang="ru-RU" sz="4500" dirty="0" smtClean="0">
                <a:solidFill>
                  <a:srgbClr val="002060"/>
                </a:solidFill>
              </a:rPr>
              <a:t>5. Осуществление работы по подготовке к началу учебного года.</a:t>
            </a:r>
          </a:p>
          <a:p>
            <a:endParaRPr lang="ru-RU" dirty="0"/>
          </a:p>
        </p:txBody>
      </p:sp>
      <p:pic>
        <p:nvPicPr>
          <p:cNvPr id="3074" name="Picture 2" descr="moi_danny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60032" y="5157192"/>
            <a:ext cx="2389860" cy="15121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868958"/>
          </a:xfrm>
        </p:spPr>
        <p:txBody>
          <a:bodyPr>
            <a:normAutofit fontScale="90000"/>
          </a:bodyPr>
          <a:lstStyle/>
          <a:p>
            <a:r>
              <a:rPr lang="ru-RU" sz="3600" b="1" i="1" dirty="0" smtClean="0">
                <a:solidFill>
                  <a:srgbClr val="C00000"/>
                </a:solidFill>
              </a:rPr>
              <a:t>Решение:</a:t>
            </a:r>
            <a:r>
              <a:rPr lang="ru-RU" sz="3600" i="1" dirty="0" smtClean="0">
                <a:solidFill>
                  <a:srgbClr val="C00000"/>
                </a:solidFill>
              </a:rPr>
              <a:t/>
            </a:r>
            <a:br>
              <a:rPr lang="ru-RU" sz="3600" i="1" dirty="0" smtClean="0">
                <a:solidFill>
                  <a:srgbClr val="C00000"/>
                </a:solidFill>
              </a:rPr>
            </a:br>
            <a:endParaRPr lang="ru-RU" sz="3600" i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980728"/>
            <a:ext cx="8147248" cy="5145435"/>
          </a:xfrm>
        </p:spPr>
        <p:txBody>
          <a:bodyPr>
            <a:normAutofit fontScale="77500" lnSpcReduction="20000"/>
          </a:bodyPr>
          <a:lstStyle/>
          <a:p>
            <a:pPr lvl="0" algn="just"/>
            <a:r>
              <a:rPr lang="ru-RU" sz="3400" dirty="0" smtClean="0">
                <a:solidFill>
                  <a:srgbClr val="002060"/>
                </a:solidFill>
              </a:rPr>
              <a:t>Признать работу педагогов удовлетворительной;</a:t>
            </a:r>
          </a:p>
          <a:p>
            <a:pPr lvl="0" algn="just"/>
            <a:r>
              <a:rPr lang="ru-RU" sz="3400" dirty="0" smtClean="0">
                <a:solidFill>
                  <a:srgbClr val="002060"/>
                </a:solidFill>
              </a:rPr>
              <a:t>Творческой группе и методическому совету разработать задачи ДОУ на 2021 - 2022 учебный год;</a:t>
            </a:r>
          </a:p>
          <a:p>
            <a:pPr lvl="0" algn="just"/>
            <a:r>
              <a:rPr lang="ru-RU" sz="3400" dirty="0" smtClean="0">
                <a:solidFill>
                  <a:srgbClr val="002060"/>
                </a:solidFill>
              </a:rPr>
              <a:t>Принять план работы на летний оздоровительный период 2021 год;</a:t>
            </a:r>
          </a:p>
          <a:p>
            <a:pPr lvl="0" algn="just"/>
            <a:r>
              <a:rPr lang="ru-RU" sz="3400" dirty="0" smtClean="0">
                <a:solidFill>
                  <a:srgbClr val="002060"/>
                </a:solidFill>
              </a:rPr>
              <a:t>Усилить контроль за соблюдением требований  безопасности при проведении прогулки.</a:t>
            </a:r>
          </a:p>
          <a:p>
            <a:pPr lvl="0" algn="just"/>
            <a:r>
              <a:rPr lang="ru-RU" sz="3400" dirty="0" smtClean="0">
                <a:solidFill>
                  <a:srgbClr val="002060"/>
                </a:solidFill>
              </a:rPr>
              <a:t>Ознакомить воспитателей с  инструкцией по технике безопасности, охране жизни и здоровья детей дошкольного возраста на прогулочных площадках.</a:t>
            </a:r>
          </a:p>
          <a:p>
            <a:endParaRPr lang="ru-RU" dirty="0"/>
          </a:p>
        </p:txBody>
      </p:sp>
      <p:pic>
        <p:nvPicPr>
          <p:cNvPr id="2050" name="Picture 2" descr="imgpreview?key=8d6958c8cdba187&amp;mb=imgdb_preview_45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51919" y="4653136"/>
            <a:ext cx="1856629" cy="20009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11560" y="1268760"/>
            <a:ext cx="8075240" cy="4857403"/>
          </a:xfrm>
        </p:spPr>
        <p:txBody>
          <a:bodyPr>
            <a:normAutofit/>
          </a:bodyPr>
          <a:lstStyle/>
          <a:p>
            <a:pPr marL="72000" indent="0" algn="just">
              <a:spcBef>
                <a:spcPts val="0"/>
              </a:spcBef>
              <a:buNone/>
            </a:pPr>
            <a:r>
              <a:rPr lang="ru-RU" dirty="0" smtClean="0"/>
              <a:t>	</a:t>
            </a:r>
            <a:r>
              <a:rPr lang="ru-RU" sz="2800" dirty="0" smtClean="0">
                <a:solidFill>
                  <a:srgbClr val="002060"/>
                </a:solidFill>
              </a:rPr>
              <a:t>Подведение итогов деятельности дошкольного учреждения и результатов работы сотрудников за истекший год. Объединение усилий коллектива ДОУ для повышения уровня воспитательно-образовательной работы.</a:t>
            </a:r>
            <a:endParaRPr lang="ru-RU" sz="2800" dirty="0">
              <a:solidFill>
                <a:srgbClr val="002060"/>
              </a:solidFill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936104"/>
          </a:xfrm>
        </p:spPr>
        <p:txBody>
          <a:bodyPr>
            <a:normAutofit/>
          </a:bodyPr>
          <a:lstStyle/>
          <a:p>
            <a:r>
              <a:rPr lang="ru-RU" sz="3600" b="1" i="1" dirty="0" smtClean="0">
                <a:solidFill>
                  <a:srgbClr val="C00000"/>
                </a:solidFill>
              </a:rPr>
              <a:t>Цель:</a:t>
            </a:r>
            <a:r>
              <a:rPr lang="ru-RU" sz="3600" i="1" dirty="0" smtClean="0">
                <a:solidFill>
                  <a:srgbClr val="C00000"/>
                </a:solidFill>
              </a:rPr>
              <a:t> </a:t>
            </a:r>
            <a:endParaRPr lang="ru-RU" sz="3600" dirty="0">
              <a:solidFill>
                <a:srgbClr val="C00000"/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pic>
        <p:nvPicPr>
          <p:cNvPr id="4098" name="Picture 2" descr="%D0%BF%D0%B5%D0%B4%D1%81%D0%BE%D0%B2%D0%B5%D1%8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79912" y="3645024"/>
            <a:ext cx="2418406" cy="259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83568" y="1196752"/>
            <a:ext cx="7920880" cy="4929411"/>
          </a:xfrm>
        </p:spPr>
        <p:txBody>
          <a:bodyPr>
            <a:normAutofit/>
          </a:bodyPr>
          <a:lstStyle/>
          <a:p>
            <a:pPr marL="514350" lvl="0" indent="-514350" algn="just">
              <a:buAutoNum type="arabicPeriod"/>
            </a:pPr>
            <a:r>
              <a:rPr lang="ru-RU" sz="2800" dirty="0" smtClean="0">
                <a:solidFill>
                  <a:srgbClr val="002060"/>
                </a:solidFill>
              </a:rPr>
              <a:t>Анализ воспитательно-образовательной работы в ДОУ за 2020-2021 уч. год;</a:t>
            </a:r>
          </a:p>
          <a:p>
            <a:pPr marL="514350" lvl="0" indent="-514350" algn="just">
              <a:buAutoNum type="arabicPeriod"/>
            </a:pPr>
            <a:r>
              <a:rPr lang="ru-RU" sz="2800" dirty="0" smtClean="0">
                <a:solidFill>
                  <a:srgbClr val="002060"/>
                </a:solidFill>
              </a:rPr>
              <a:t>Результаты мониторинга уровня готовности дошкольников к школьному обучению;</a:t>
            </a:r>
          </a:p>
          <a:p>
            <a:pPr marL="514350" lvl="0" indent="-514350" algn="just">
              <a:buAutoNum type="arabicPeriod"/>
            </a:pPr>
            <a:r>
              <a:rPr lang="ru-RU" sz="2800" dirty="0" smtClean="0">
                <a:solidFill>
                  <a:srgbClr val="002060"/>
                </a:solidFill>
              </a:rPr>
              <a:t>Утверждение плана на летний период времени;</a:t>
            </a:r>
            <a:endParaRPr lang="ru-RU" sz="2800" dirty="0"/>
          </a:p>
          <a:p>
            <a:pPr marL="514350" lvl="0" indent="-514350" algn="just">
              <a:buAutoNum type="arabicPeriod"/>
            </a:pPr>
            <a:r>
              <a:rPr lang="ru-RU" sz="2800" dirty="0" smtClean="0">
                <a:solidFill>
                  <a:srgbClr val="002060"/>
                </a:solidFill>
              </a:rPr>
              <a:t>Итоги педсовета.</a:t>
            </a: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936104"/>
          </a:xfrm>
        </p:spPr>
        <p:txBody>
          <a:bodyPr>
            <a:noAutofit/>
          </a:bodyPr>
          <a:lstStyle/>
          <a:p>
            <a:r>
              <a:rPr lang="ru-RU" sz="3600" b="1" i="1" dirty="0" smtClean="0">
                <a:solidFill>
                  <a:srgbClr val="C00000"/>
                </a:solidFill>
              </a:rPr>
              <a:t>Повестка дня:</a:t>
            </a:r>
            <a:r>
              <a:rPr lang="ru-RU" sz="3600" dirty="0" smtClean="0"/>
              <a:t/>
            </a:r>
            <a:br>
              <a:rPr lang="ru-RU" sz="3600" dirty="0" smtClean="0"/>
            </a:br>
            <a:endParaRPr lang="ru-RU" sz="3600" dirty="0">
              <a:solidFill>
                <a:schemeClr val="accent6">
                  <a:lumMod val="75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pic>
        <p:nvPicPr>
          <p:cNvPr id="5" name="Рисунок 4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92080" y="4005064"/>
            <a:ext cx="2232248" cy="18470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92696"/>
            <a:ext cx="8229600" cy="1656184"/>
          </a:xfrm>
        </p:spPr>
        <p:txBody>
          <a:bodyPr>
            <a:normAutofit fontScale="90000"/>
          </a:bodyPr>
          <a:lstStyle/>
          <a:p>
            <a:pPr lvl="0"/>
            <a:r>
              <a:rPr lang="ru-RU" sz="4000" b="1" dirty="0" smtClean="0">
                <a:solidFill>
                  <a:srgbClr val="C00000"/>
                </a:solidFill>
              </a:rPr>
              <a:t>Анализ воспитательно-образовательной работы в ДОУ </a:t>
            </a:r>
            <a:br>
              <a:rPr lang="ru-RU" sz="4000" b="1" dirty="0" smtClean="0">
                <a:solidFill>
                  <a:srgbClr val="C00000"/>
                </a:solidFill>
              </a:rPr>
            </a:br>
            <a:r>
              <a:rPr lang="ru-RU" sz="4000" b="1" dirty="0" smtClean="0">
                <a:solidFill>
                  <a:srgbClr val="C00000"/>
                </a:solidFill>
              </a:rPr>
              <a:t>за 2020-2021уч. год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755576" y="2852936"/>
            <a:ext cx="7560839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AutoNum type="arabicPeriod"/>
            </a:pPr>
            <a:r>
              <a:rPr lang="ru-RU" b="1" dirty="0" smtClean="0">
                <a:solidFill>
                  <a:srgbClr val="C00000"/>
                </a:solidFill>
              </a:rPr>
              <a:t>Организация и проведение утренников «Осень в гости к нам пришла»</a:t>
            </a:r>
          </a:p>
          <a:p>
            <a:r>
              <a:rPr lang="ru-RU" b="1" dirty="0" smtClean="0">
                <a:solidFill>
                  <a:srgbClr val="C00000"/>
                </a:solidFill>
              </a:rPr>
              <a:t>2.  Организация и проведение конкурса поделок </a:t>
            </a:r>
            <a:r>
              <a:rPr lang="ru-RU" b="1" dirty="0" smtClean="0">
                <a:solidFill>
                  <a:srgbClr val="C00000"/>
                </a:solidFill>
              </a:rPr>
              <a:t>«Осенние фантазии»</a:t>
            </a:r>
            <a:endParaRPr lang="ru-RU" b="1" dirty="0" smtClean="0">
              <a:solidFill>
                <a:srgbClr val="C00000"/>
              </a:solidFill>
            </a:endParaRPr>
          </a:p>
          <a:p>
            <a:r>
              <a:rPr lang="ru-RU" b="1" dirty="0" smtClean="0">
                <a:solidFill>
                  <a:srgbClr val="C00000"/>
                </a:solidFill>
              </a:rPr>
              <a:t>3. Организация и проведение новогодних праздников</a:t>
            </a:r>
          </a:p>
          <a:p>
            <a:r>
              <a:rPr lang="ru-RU" b="1" dirty="0">
                <a:solidFill>
                  <a:srgbClr val="C00000"/>
                </a:solidFill>
              </a:rPr>
              <a:t>4. Организация и проведение конкурса поделок </a:t>
            </a:r>
            <a:r>
              <a:rPr lang="ru-RU" b="1" dirty="0" smtClean="0">
                <a:solidFill>
                  <a:srgbClr val="C00000"/>
                </a:solidFill>
              </a:rPr>
              <a:t>«Новогодний калейдоскоп»</a:t>
            </a:r>
            <a:endParaRPr lang="ru-RU" b="1" dirty="0" smtClean="0">
              <a:solidFill>
                <a:srgbClr val="C00000"/>
              </a:solidFill>
            </a:endParaRPr>
          </a:p>
          <a:p>
            <a:r>
              <a:rPr lang="ru-RU" b="1" dirty="0">
                <a:solidFill>
                  <a:srgbClr val="C00000"/>
                </a:solidFill>
              </a:rPr>
              <a:t>5</a:t>
            </a:r>
            <a:r>
              <a:rPr lang="ru-RU" b="1" dirty="0" smtClean="0">
                <a:solidFill>
                  <a:srgbClr val="C00000"/>
                </a:solidFill>
              </a:rPr>
              <a:t>. Проведение Масленицы</a:t>
            </a:r>
          </a:p>
          <a:p>
            <a:r>
              <a:rPr lang="ru-RU" b="1" dirty="0" smtClean="0">
                <a:solidFill>
                  <a:srgbClr val="C00000"/>
                </a:solidFill>
              </a:rPr>
              <a:t>6. </a:t>
            </a:r>
            <a:r>
              <a:rPr lang="ru-RU" b="1" dirty="0">
                <a:solidFill>
                  <a:srgbClr val="C00000"/>
                </a:solidFill>
              </a:rPr>
              <a:t>Организация конкурса рисунков и поделок «Этот удивительный космос</a:t>
            </a:r>
            <a:r>
              <a:rPr lang="ru-RU" b="1" dirty="0" smtClean="0">
                <a:solidFill>
                  <a:srgbClr val="C00000"/>
                </a:solidFill>
              </a:rPr>
              <a:t>»</a:t>
            </a:r>
          </a:p>
          <a:p>
            <a:r>
              <a:rPr lang="ru-RU" b="1" dirty="0" smtClean="0">
                <a:solidFill>
                  <a:srgbClr val="C00000"/>
                </a:solidFill>
              </a:rPr>
              <a:t>7.Мастер классы для детей старшей и подготовительной групп</a:t>
            </a:r>
            <a:endParaRPr lang="ru-RU" b="1" dirty="0">
              <a:solidFill>
                <a:srgbClr val="C00000"/>
              </a:solidFill>
            </a:endParaRPr>
          </a:p>
          <a:p>
            <a:endParaRPr lang="ru-RU" dirty="0"/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827584" y="2204864"/>
            <a:ext cx="619268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00B050"/>
                </a:solidFill>
              </a:rPr>
              <a:t>Мероприятия ДОУ</a:t>
            </a:r>
            <a:endParaRPr lang="ru-RU" sz="32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1992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E:\Рабочий стол\Анне Владим\Павлин\DSC_0679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305"/>
          <a:stretch/>
        </p:blipFill>
        <p:spPr bwMode="auto">
          <a:xfrm>
            <a:off x="611560" y="101618"/>
            <a:ext cx="3312368" cy="23661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E:\Рабочий стол\Анне Владим\Павлин\IMG_7295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11"/>
          <a:stretch/>
        </p:blipFill>
        <p:spPr bwMode="auto">
          <a:xfrm>
            <a:off x="4716016" y="116632"/>
            <a:ext cx="3780417" cy="2351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E:\Рабочий стол\Анне Владим\ганин\DSC_0841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028" b="10924"/>
          <a:stretch/>
        </p:blipFill>
        <p:spPr bwMode="auto">
          <a:xfrm>
            <a:off x="312888" y="2633089"/>
            <a:ext cx="2880320" cy="18679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E:\Рабочий стол\Анне Владим\ганин\Скриншот 04.11.2020 102407.bmp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6633" y="2613418"/>
            <a:ext cx="2835512" cy="1887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E:\Рабочий стол\Анне Владим\ганин\DSC_0920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2924944"/>
            <a:ext cx="1931255" cy="2915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Рисунок 8"/>
          <p:cNvPicPr/>
          <p:nvPr/>
        </p:nvPicPr>
        <p:blipFill rotWithShape="1">
          <a:blip r:embed="rId7"/>
          <a:srcRect l="7055" t="9819" r="4290" b="29058"/>
          <a:stretch/>
        </p:blipFill>
        <p:spPr bwMode="auto">
          <a:xfrm>
            <a:off x="254548" y="4653136"/>
            <a:ext cx="2938659" cy="165618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" name="Picture 2" descr="E:\Рабочий стол\Анне Владим\DSC_0554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156176" y="4699220"/>
            <a:ext cx="1981286" cy="1726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999130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223" b="32932"/>
          <a:stretch/>
        </p:blipFill>
        <p:spPr bwMode="auto">
          <a:xfrm>
            <a:off x="395536" y="3429000"/>
            <a:ext cx="4104456" cy="30577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 descr="E:\Рабочий стол\фото\фото 19-20\IMG_20210310_10092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601924"/>
            <a:ext cx="3312368" cy="2484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E:\Рабочий стол\фото\фото 19-20\IMG_20210302_15423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6819" y="644845"/>
            <a:ext cx="3255139" cy="24413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5258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Picture 2" descr="E:\Рабочий стол\ПОДГ\подгот\IMG_0609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94" t="13075" r="8685"/>
          <a:stretch/>
        </p:blipFill>
        <p:spPr bwMode="auto">
          <a:xfrm>
            <a:off x="4576936" y="511324"/>
            <a:ext cx="4086572" cy="2692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F:\ФОТО\DSC_0900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322"/>
          <a:stretch/>
        </p:blipFill>
        <p:spPr bwMode="auto">
          <a:xfrm>
            <a:off x="541515" y="3645024"/>
            <a:ext cx="4006102" cy="2220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F:\ЯСЛИ НГ\DSC_0303.JPG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0622" y="3507117"/>
            <a:ext cx="3832886" cy="25390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E:\Рабочий стол\СТАРШАЯ\старшая\Скриншот 07.01.2021 225801.bmp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97" r="9742" b="20143"/>
          <a:stretch/>
        </p:blipFill>
        <p:spPr bwMode="auto">
          <a:xfrm>
            <a:off x="253269" y="692696"/>
            <a:ext cx="4229752" cy="23293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582525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92696"/>
            <a:ext cx="8229600" cy="1656184"/>
          </a:xfrm>
        </p:spPr>
        <p:txBody>
          <a:bodyPr>
            <a:normAutofit fontScale="90000"/>
          </a:bodyPr>
          <a:lstStyle/>
          <a:p>
            <a:pPr lvl="0"/>
            <a:r>
              <a:rPr lang="ru-RU" sz="4000" b="1" dirty="0" smtClean="0">
                <a:solidFill>
                  <a:srgbClr val="C00000"/>
                </a:solidFill>
              </a:rPr>
              <a:t>Анализ воспитательно-образовательной работы в ДОУ за 2020-2021уч. год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755576" y="2852936"/>
            <a:ext cx="7776864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AutoNum type="arabicPeriod"/>
            </a:pPr>
            <a:r>
              <a:rPr lang="ru-RU" sz="2000" b="1" dirty="0" smtClean="0">
                <a:solidFill>
                  <a:srgbClr val="C00000"/>
                </a:solidFill>
              </a:rPr>
              <a:t>Интеллектуальная мини-олимпиада «Юный эрудит» (</a:t>
            </a:r>
            <a:r>
              <a:rPr lang="ru-RU" sz="2000" b="1" dirty="0" err="1" smtClean="0">
                <a:solidFill>
                  <a:srgbClr val="C00000"/>
                </a:solidFill>
              </a:rPr>
              <a:t>подг.гр</a:t>
            </a:r>
            <a:r>
              <a:rPr lang="ru-RU" sz="2000" b="1" dirty="0" smtClean="0">
                <a:solidFill>
                  <a:srgbClr val="C00000"/>
                </a:solidFill>
              </a:rPr>
              <a:t>.)</a:t>
            </a:r>
          </a:p>
          <a:p>
            <a:pPr marL="342900" indent="-342900">
              <a:buAutoNum type="arabicPeriod"/>
            </a:pPr>
            <a:r>
              <a:rPr lang="ru-RU" sz="2000" b="1" dirty="0" smtClean="0">
                <a:solidFill>
                  <a:srgbClr val="C00000"/>
                </a:solidFill>
              </a:rPr>
              <a:t>Спортивный фестиваль «</a:t>
            </a:r>
            <a:r>
              <a:rPr lang="ru-RU" sz="2000" b="1" dirty="0">
                <a:solidFill>
                  <a:srgbClr val="C00000"/>
                </a:solidFill>
              </a:rPr>
              <a:t>Малышиада-2020» (</a:t>
            </a:r>
            <a:r>
              <a:rPr lang="ru-RU" sz="2000" b="1" dirty="0" err="1">
                <a:solidFill>
                  <a:srgbClr val="C00000"/>
                </a:solidFill>
              </a:rPr>
              <a:t>подг.гр</a:t>
            </a:r>
            <a:r>
              <a:rPr lang="ru-RU" sz="2000" b="1" dirty="0" smtClean="0">
                <a:solidFill>
                  <a:srgbClr val="C00000"/>
                </a:solidFill>
              </a:rPr>
              <a:t>.)</a:t>
            </a:r>
          </a:p>
          <a:p>
            <a:r>
              <a:rPr lang="ru-RU" sz="2000" b="1" dirty="0" smtClean="0">
                <a:solidFill>
                  <a:srgbClr val="C00000"/>
                </a:solidFill>
              </a:rPr>
              <a:t>3. Участие в акции «Зажги </a:t>
            </a:r>
            <a:r>
              <a:rPr lang="ru-RU" sz="2000" b="1" dirty="0">
                <a:solidFill>
                  <a:srgbClr val="C00000"/>
                </a:solidFill>
              </a:rPr>
              <a:t>синим» (</a:t>
            </a:r>
            <a:r>
              <a:rPr lang="ru-RU" sz="2000" b="1" dirty="0" err="1">
                <a:solidFill>
                  <a:srgbClr val="C00000"/>
                </a:solidFill>
              </a:rPr>
              <a:t>подг.гр</a:t>
            </a:r>
            <a:r>
              <a:rPr lang="ru-RU" sz="2000" b="1" dirty="0" smtClean="0">
                <a:solidFill>
                  <a:srgbClr val="C00000"/>
                </a:solidFill>
              </a:rPr>
              <a:t>. и </a:t>
            </a:r>
            <a:r>
              <a:rPr lang="ru-RU" sz="2000" b="1" dirty="0" err="1" smtClean="0">
                <a:solidFill>
                  <a:srgbClr val="C00000"/>
                </a:solidFill>
              </a:rPr>
              <a:t>ст.гр</a:t>
            </a:r>
            <a:r>
              <a:rPr lang="ru-RU" sz="2000" b="1" dirty="0" smtClean="0">
                <a:solidFill>
                  <a:srgbClr val="C00000"/>
                </a:solidFill>
              </a:rPr>
              <a:t>.)</a:t>
            </a:r>
          </a:p>
          <a:p>
            <a:r>
              <a:rPr lang="ru-RU" sz="2000" b="1" dirty="0">
                <a:solidFill>
                  <a:srgbClr val="C00000"/>
                </a:solidFill>
              </a:rPr>
              <a:t>4</a:t>
            </a:r>
            <a:r>
              <a:rPr lang="ru-RU" sz="2000" b="1" dirty="0" smtClean="0">
                <a:solidFill>
                  <a:srgbClr val="C00000"/>
                </a:solidFill>
              </a:rPr>
              <a:t>. Конкурс логопедических групп «Конкурс чтецов» </a:t>
            </a:r>
            <a:r>
              <a:rPr lang="ru-RU" sz="2000" b="1" dirty="0">
                <a:solidFill>
                  <a:srgbClr val="C00000"/>
                </a:solidFill>
              </a:rPr>
              <a:t>(</a:t>
            </a:r>
            <a:r>
              <a:rPr lang="ru-RU" sz="2000" b="1" dirty="0" err="1">
                <a:solidFill>
                  <a:srgbClr val="C00000"/>
                </a:solidFill>
              </a:rPr>
              <a:t>подг.гр</a:t>
            </a:r>
            <a:r>
              <a:rPr lang="ru-RU" sz="2000" b="1" dirty="0">
                <a:solidFill>
                  <a:srgbClr val="C00000"/>
                </a:solidFill>
              </a:rPr>
              <a:t>.)</a:t>
            </a:r>
            <a:endParaRPr lang="ru-RU" sz="2000" b="1" dirty="0" smtClean="0">
              <a:solidFill>
                <a:srgbClr val="C00000"/>
              </a:solidFill>
            </a:endParaRPr>
          </a:p>
          <a:p>
            <a:r>
              <a:rPr lang="ru-RU" sz="2000" b="1" dirty="0">
                <a:solidFill>
                  <a:srgbClr val="C00000"/>
                </a:solidFill>
              </a:rPr>
              <a:t>5</a:t>
            </a:r>
            <a:r>
              <a:rPr lang="ru-RU" sz="2000" b="1" dirty="0" smtClean="0">
                <a:solidFill>
                  <a:srgbClr val="C00000"/>
                </a:solidFill>
              </a:rPr>
              <a:t>. Участие в музыкальном конкурсе «Академия талантов» (средняя </a:t>
            </a:r>
            <a:r>
              <a:rPr lang="ru-RU" sz="2000" b="1" dirty="0" err="1" smtClean="0">
                <a:solidFill>
                  <a:srgbClr val="C00000"/>
                </a:solidFill>
              </a:rPr>
              <a:t>гр</a:t>
            </a:r>
            <a:r>
              <a:rPr lang="ru-RU" sz="2000" b="1" dirty="0" smtClean="0">
                <a:solidFill>
                  <a:srgbClr val="C00000"/>
                </a:solidFill>
              </a:rPr>
              <a:t>)</a:t>
            </a:r>
            <a:endParaRPr lang="ru-RU" b="1" dirty="0" smtClean="0">
              <a:solidFill>
                <a:srgbClr val="C00000"/>
              </a:solidFill>
            </a:endParaRP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827584" y="2204864"/>
            <a:ext cx="619268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00B050"/>
                </a:solidFill>
              </a:rPr>
              <a:t>Мероприятия на уровне района</a:t>
            </a:r>
            <a:endParaRPr lang="ru-RU" sz="3200" b="1" dirty="0">
              <a:solidFill>
                <a:srgbClr val="00B05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E:\Рабочий стол\СКАЗКА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99" t="-477" r="16551" b="-1"/>
          <a:stretch/>
        </p:blipFill>
        <p:spPr bwMode="auto">
          <a:xfrm>
            <a:off x="539552" y="476672"/>
            <a:ext cx="4056607" cy="2808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E:\Рабочий стол\фото\фото 19-20\IMG_20210324_11194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530678"/>
            <a:ext cx="3672408" cy="27543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E:\Рабочий стол\День инвалидов\Зажги синим\фото 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3501008"/>
            <a:ext cx="4032448" cy="2808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C:\Users\Detsad81\AppData\Local\Temp\Диплом_от_17_мая_2519185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5052" y="3427734"/>
            <a:ext cx="1974415" cy="27928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2856354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Другая 6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70C0"/>
      </a:hlink>
      <a:folHlink>
        <a:srgbClr val="FF9933"/>
      </a:folHlink>
    </a:clrScheme>
    <a:fontScheme name="Классическая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1011</TotalTime>
  <Words>379</Words>
  <Application>Microsoft Office PowerPoint</Application>
  <PresentationFormat>Экран (4:3)</PresentationFormat>
  <Paragraphs>49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Итоговый педсовет  </vt:lpstr>
      <vt:lpstr>Цель: </vt:lpstr>
      <vt:lpstr>Повестка дня: </vt:lpstr>
      <vt:lpstr>Анализ воспитательно-образовательной работы в ДОУ  за 2020-2021уч. год  </vt:lpstr>
      <vt:lpstr>Презентация PowerPoint</vt:lpstr>
      <vt:lpstr>Презентация PowerPoint</vt:lpstr>
      <vt:lpstr>Презентация PowerPoint</vt:lpstr>
      <vt:lpstr>Анализ воспитательно-образовательной работы в ДОУ за 2020-2021уч. год  </vt:lpstr>
      <vt:lpstr>Презентация PowerPoint</vt:lpstr>
      <vt:lpstr>Результаты мониторинга уровня готовности дошкольников к школьному обучению   </vt:lpstr>
      <vt:lpstr>Результаты проведения мониторинга готовности детей подготовительной  группы  к школьному обучению  </vt:lpstr>
      <vt:lpstr>Презентация PowerPoint</vt:lpstr>
      <vt:lpstr>Утверждение плана на летний период времени </vt:lpstr>
      <vt:lpstr>Цель: </vt:lpstr>
      <vt:lpstr>Задачи: </vt:lpstr>
      <vt:lpstr>Решение: 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Название  презентации</dc:title>
  <dc:creator>Елена</dc:creator>
  <cp:lastModifiedBy>Detsad81</cp:lastModifiedBy>
  <cp:revision>39</cp:revision>
  <dcterms:created xsi:type="dcterms:W3CDTF">2014-08-10T07:57:19Z</dcterms:created>
  <dcterms:modified xsi:type="dcterms:W3CDTF">2021-05-17T12:41:33Z</dcterms:modified>
</cp:coreProperties>
</file>