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1" r:id="rId3"/>
    <p:sldId id="262" r:id="rId4"/>
    <p:sldId id="259" r:id="rId5"/>
    <p:sldId id="258" r:id="rId6"/>
    <p:sldId id="268" r:id="rId7"/>
    <p:sldId id="260" r:id="rId8"/>
    <p:sldId id="273" r:id="rId9"/>
    <p:sldId id="263" r:id="rId10"/>
    <p:sldId id="264" r:id="rId11"/>
    <p:sldId id="266" r:id="rId12"/>
    <p:sldId id="269" r:id="rId13"/>
    <p:sldId id="267" r:id="rId14"/>
    <p:sldId id="265" r:id="rId15"/>
    <p:sldId id="276" r:id="rId16"/>
    <p:sldId id="278" r:id="rId17"/>
    <p:sldId id="274" r:id="rId18"/>
    <p:sldId id="270" r:id="rId19"/>
    <p:sldId id="275" r:id="rId20"/>
    <p:sldId id="271" r:id="rId21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ом" initials="Д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44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01803A-C84F-45B4-9960-48915A3B53F8}" type="doc">
      <dgm:prSet loTypeId="urn:microsoft.com/office/officeart/2005/8/layout/pList1" loCatId="picture" qsTypeId="urn:microsoft.com/office/officeart/2005/8/quickstyle/simple5" qsCatId="simple" csTypeId="urn:microsoft.com/office/officeart/2005/8/colors/colorful3" csCatId="colorful" phldr="1"/>
      <dgm:spPr/>
    </dgm:pt>
    <dgm:pt modelId="{B942AFB2-1267-4F9B-933A-F948DEB1163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smtClean="0">
              <a:solidFill>
                <a:srgbClr val="FF0000"/>
              </a:solidFill>
            </a:rPr>
            <a:t>Мини-музей</a:t>
          </a:r>
          <a:r>
            <a:rPr lang="ru-RU" sz="1000" smtClean="0">
              <a:solidFill>
                <a:srgbClr val="0070C0"/>
              </a:solidFill>
            </a:rPr>
            <a:t> </a:t>
          </a:r>
          <a:r>
            <a:rPr lang="ru-RU" sz="1000" dirty="0" smtClean="0">
              <a:solidFill>
                <a:srgbClr val="0070C0"/>
              </a:solidFill>
            </a:rPr>
            <a:t>:</a:t>
          </a:r>
        </a:p>
        <a:p>
          <a:r>
            <a:rPr lang="ru-RU" sz="1000" dirty="0" smtClean="0">
              <a:solidFill>
                <a:srgbClr val="0070C0"/>
              </a:solidFill>
            </a:rPr>
            <a:t> </a:t>
          </a:r>
          <a:r>
            <a:rPr lang="ru-RU" sz="1000" dirty="0" smtClean="0">
              <a:solidFill>
                <a:srgbClr val="FF0000"/>
              </a:solidFill>
            </a:rPr>
            <a:t>« Военная техника»</a:t>
          </a:r>
          <a:endParaRPr lang="ru-RU" sz="1000" dirty="0">
            <a:solidFill>
              <a:srgbClr val="FF0000"/>
            </a:solidFill>
          </a:endParaRPr>
        </a:p>
      </dgm:t>
    </dgm:pt>
    <dgm:pt modelId="{159FD33D-95B7-478C-A593-838B2981907E}" type="sibTrans" cxnId="{3AE30E96-C609-4053-A33B-16F3007F0001}">
      <dgm:prSet/>
      <dgm:spPr/>
      <dgm:t>
        <a:bodyPr/>
        <a:lstStyle/>
        <a:p>
          <a:endParaRPr lang="ru-RU"/>
        </a:p>
      </dgm:t>
    </dgm:pt>
    <dgm:pt modelId="{8A7C19E9-DA63-429B-A926-83056C52D0F6}" type="parTrans" cxnId="{3AE30E96-C609-4053-A33B-16F3007F0001}">
      <dgm:prSet/>
      <dgm:spPr/>
      <dgm:t>
        <a:bodyPr/>
        <a:lstStyle/>
        <a:p>
          <a:endParaRPr lang="ru-RU"/>
        </a:p>
      </dgm:t>
    </dgm:pt>
    <dgm:pt modelId="{4533D354-3CCA-459D-A94A-4B559FB13AC0}" type="pres">
      <dgm:prSet presAssocID="{FD01803A-C84F-45B4-9960-48915A3B53F8}" presName="Name0" presStyleCnt="0">
        <dgm:presLayoutVars>
          <dgm:dir/>
          <dgm:resizeHandles val="exact"/>
        </dgm:presLayoutVars>
      </dgm:prSet>
      <dgm:spPr/>
    </dgm:pt>
    <dgm:pt modelId="{B1E1EA37-F210-458B-A42E-890D3222238F}" type="pres">
      <dgm:prSet presAssocID="{B942AFB2-1267-4F9B-933A-F948DEB1163D}" presName="compNode" presStyleCnt="0"/>
      <dgm:spPr/>
    </dgm:pt>
    <dgm:pt modelId="{47A72CAB-231B-498C-B537-5020C7F494A6}" type="pres">
      <dgm:prSet presAssocID="{B942AFB2-1267-4F9B-933A-F948DEB1163D}" presName="pictRect" presStyleLbl="node1" presStyleIdx="0" presStyleCnt="1" custAng="21103123" custScaleX="147101" custScaleY="168432" custLinFactNeighborX="591" custLinFactNeighborY="831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75D868FE-7EB7-42CA-9652-802A9B9F88C5}" type="pres">
      <dgm:prSet presAssocID="{B942AFB2-1267-4F9B-933A-F948DEB1163D}" presName="textRect" presStyleLbl="revTx" presStyleIdx="0" presStyleCnt="1" custAng="21124211" custScaleX="88094" custScaleY="84487" custLinFactNeighborX="13062" custLinFactNeighborY="63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73A9DE-CAFE-4325-8B3B-6D48D55F4602}" type="presOf" srcId="{FD01803A-C84F-45B4-9960-48915A3B53F8}" destId="{4533D354-3CCA-459D-A94A-4B559FB13AC0}" srcOrd="0" destOrd="0" presId="urn:microsoft.com/office/officeart/2005/8/layout/pList1"/>
    <dgm:cxn modelId="{3AE30E96-C609-4053-A33B-16F3007F0001}" srcId="{FD01803A-C84F-45B4-9960-48915A3B53F8}" destId="{B942AFB2-1267-4F9B-933A-F948DEB1163D}" srcOrd="0" destOrd="0" parTransId="{8A7C19E9-DA63-429B-A926-83056C52D0F6}" sibTransId="{159FD33D-95B7-478C-A593-838B2981907E}"/>
    <dgm:cxn modelId="{AB9C21C4-AA13-45BA-9889-9758943ED54B}" type="presOf" srcId="{B942AFB2-1267-4F9B-933A-F948DEB1163D}" destId="{75D868FE-7EB7-42CA-9652-802A9B9F88C5}" srcOrd="0" destOrd="0" presId="urn:microsoft.com/office/officeart/2005/8/layout/pList1"/>
    <dgm:cxn modelId="{DCFE1A88-EAD7-4F4E-A4FA-39E2568C4243}" type="presParOf" srcId="{4533D354-3CCA-459D-A94A-4B559FB13AC0}" destId="{B1E1EA37-F210-458B-A42E-890D3222238F}" srcOrd="0" destOrd="0" presId="urn:microsoft.com/office/officeart/2005/8/layout/pList1"/>
    <dgm:cxn modelId="{2293B220-BBD1-4819-9608-14B4BEFE4FDE}" type="presParOf" srcId="{B1E1EA37-F210-458B-A42E-890D3222238F}" destId="{47A72CAB-231B-498C-B537-5020C7F494A6}" srcOrd="0" destOrd="0" presId="urn:microsoft.com/office/officeart/2005/8/layout/pList1"/>
    <dgm:cxn modelId="{CEFF44A2-86C7-421B-812B-36571D3D5DD7}" type="presParOf" srcId="{B1E1EA37-F210-458B-A42E-890D3222238F}" destId="{75D868FE-7EB7-42CA-9652-802A9B9F88C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5F0324-18B9-46AF-B107-860DFE963E36}" type="doc">
      <dgm:prSet loTypeId="urn:microsoft.com/office/officeart/2005/8/layout/pList1" loCatId="list" qsTypeId="urn:microsoft.com/office/officeart/2005/8/quickstyle/simple5" qsCatId="simple" csTypeId="urn:microsoft.com/office/officeart/2005/8/colors/accent1_2" csCatId="accent1" phldr="1"/>
      <dgm:spPr/>
    </dgm:pt>
    <dgm:pt modelId="{2BCFB931-DFBB-4F64-A30C-2F245AF80C71}" type="pres">
      <dgm:prSet presAssocID="{3F5F0324-18B9-46AF-B107-860DFE963E36}" presName="Name0" presStyleCnt="0">
        <dgm:presLayoutVars>
          <dgm:dir/>
          <dgm:resizeHandles val="exact"/>
        </dgm:presLayoutVars>
      </dgm:prSet>
      <dgm:spPr/>
    </dgm:pt>
  </dgm:ptLst>
  <dgm:cxnLst>
    <dgm:cxn modelId="{F9E4FFE0-EACA-4794-A7F7-6C74059B61B0}" type="presOf" srcId="{3F5F0324-18B9-46AF-B107-860DFE963E36}" destId="{2BCFB931-DFBB-4F64-A30C-2F245AF80C71}" srcOrd="0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658759-53C2-4FB7-AA61-A876AC254344}" type="doc">
      <dgm:prSet loTypeId="urn:microsoft.com/office/officeart/2005/8/layout/pList1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FD8F21-BCC5-4794-A700-7E0568DE9605}" type="pres">
      <dgm:prSet presAssocID="{B2658759-53C2-4FB7-AA61-A876AC25434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96BF4995-C648-466B-8D73-99305AC299D4}" type="presOf" srcId="{B2658759-53C2-4FB7-AA61-A876AC254344}" destId="{2CFD8F21-BCC5-4794-A700-7E0568DE9605}" srcOrd="0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AFB17-2193-42AD-8470-AABE0DDDDA12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FFAB7-92E4-4E2D-A658-A69F7591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640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A9F76-C7D9-47D0-82ED-51AA712ADB75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C290A-3F2A-4590-9473-2133F5798B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20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50DE2B5-D50C-4DFA-A251-DD79737A7C23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Data" Target="../diagrams/data3.xml"/><Relationship Id="rId18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21" Type="http://schemas.openxmlformats.org/officeDocument/2006/relationships/image" Target="../media/image10.jpeg"/><Relationship Id="rId7" Type="http://schemas.openxmlformats.org/officeDocument/2006/relationships/diagramData" Target="../diagrams/data2.xml"/><Relationship Id="rId12" Type="http://schemas.openxmlformats.org/officeDocument/2006/relationships/image" Target="../media/image6.gif"/><Relationship Id="rId17" Type="http://schemas.microsoft.com/office/2007/relationships/diagramDrawing" Target="../diagrams/drawing3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20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image" Target="../media/image13.jpeg"/><Relationship Id="rId5" Type="http://schemas.openxmlformats.org/officeDocument/2006/relationships/diagramColors" Target="../diagrams/colors1.xml"/><Relationship Id="rId15" Type="http://schemas.openxmlformats.org/officeDocument/2006/relationships/diagramQuickStyle" Target="../diagrams/quickStyle3.xml"/><Relationship Id="rId23" Type="http://schemas.openxmlformats.org/officeDocument/2006/relationships/image" Target="../media/image12.jpeg"/><Relationship Id="rId10" Type="http://schemas.openxmlformats.org/officeDocument/2006/relationships/diagramColors" Target="../diagrams/colors2.xml"/><Relationship Id="rId19" Type="http://schemas.openxmlformats.org/officeDocument/2006/relationships/image" Target="../media/image8.jpeg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Layout" Target="../diagrams/layout3.xml"/><Relationship Id="rId2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332656"/>
            <a:ext cx="6120680" cy="576064"/>
          </a:xfrm>
        </p:spPr>
        <p:txBody>
          <a:bodyPr>
            <a:noAutofit/>
          </a:bodyPr>
          <a:lstStyle/>
          <a:p>
            <a:r>
              <a:rPr lang="ru-RU" sz="2800" dirty="0" smtClean="0"/>
              <a:t>МАДОУ д/с №18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708920"/>
            <a:ext cx="6264696" cy="2320281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Проект: «Этих дней не смолкнет слава!!!»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7334" y="5984413"/>
            <a:ext cx="590465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Автор: </a:t>
            </a:r>
            <a:r>
              <a:rPr lang="ru-RU" sz="1600" dirty="0" smtClean="0"/>
              <a:t>воспитатель первой квалификационной категории</a:t>
            </a:r>
          </a:p>
          <a:p>
            <a:r>
              <a:rPr lang="ru-RU" dirty="0" smtClean="0"/>
              <a:t>           Павленкова Елена Сергеевна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5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i="1" dirty="0">
                <a:solidFill>
                  <a:srgbClr val="FF0000"/>
                </a:solidFill>
                <a:latin typeface="Times New Roman Cyr"/>
              </a:rPr>
              <a:t>Этих дней не смолкнет слава, 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Вознесутся имена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Всех солдат могучих, бравых, не боявшихся огня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Из фашистских автоматов,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Самолетов и машин, помним мы вас всех, ребята,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Несмотря на пост и чин.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Вы войну остановили, жизни дав свои взамен.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За свободу! За Россию!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Благодарны всем вам, всем.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Этих дней не смолкнет слава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Дней сражений, дней побед.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Прогреми же величаво</a:t>
            </a:r>
            <a:r>
              <a:rPr lang="ru-RU" i="1" dirty="0">
                <a:solidFill>
                  <a:srgbClr val="FF0000"/>
                </a:solidFill>
              </a:rPr>
              <a:t/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  <a:latin typeface="Times New Roman Cyr"/>
              </a:rPr>
              <a:t>День победы на весь свет</a:t>
            </a:r>
            <a:r>
              <a:rPr lang="ru-RU" i="1" dirty="0" smtClean="0">
                <a:solidFill>
                  <a:srgbClr val="FF0000"/>
                </a:solidFill>
                <a:latin typeface="Times New Roman Cyr"/>
              </a:rPr>
              <a:t>!</a:t>
            </a:r>
          </a:p>
          <a:p>
            <a:pPr algn="ctr"/>
            <a:endParaRPr lang="ru-RU" i="1" dirty="0">
              <a:solidFill>
                <a:srgbClr val="FF0000"/>
              </a:solidFill>
              <a:latin typeface="Times New Roman Cyr"/>
            </a:endParaRPr>
          </a:p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 Cyr"/>
              </a:rPr>
              <a:t>Александр </a:t>
            </a:r>
            <a:r>
              <a:rPr lang="ru-RU" i="1" dirty="0" err="1" smtClean="0">
                <a:solidFill>
                  <a:srgbClr val="FF0000"/>
                </a:solidFill>
                <a:latin typeface="Times New Roman Cyr"/>
              </a:rPr>
              <a:t>Благов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Дом\Desktop\35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" y="0"/>
            <a:ext cx="9144000" cy="255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ом\Desktop\a751282f3c2ba949c675147adcc95da4_may_1945_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2064"/>
            <a:ext cx="2410343" cy="18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02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708920"/>
            <a:ext cx="7596832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i="1" dirty="0">
              <a:solidFill>
                <a:srgbClr val="FF0000"/>
              </a:solidFill>
            </a:endParaRPr>
          </a:p>
          <a:p>
            <a:pPr algn="ctr"/>
            <a:endParaRPr lang="ru-RU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i="1" dirty="0" smtClean="0">
              <a:solidFill>
                <a:srgbClr val="FF0000"/>
              </a:solidFill>
            </a:endParaRPr>
          </a:p>
          <a:p>
            <a:pPr algn="ctr"/>
            <a:endParaRPr lang="ru-RU" i="1" dirty="0">
              <a:solidFill>
                <a:srgbClr val="FF0000"/>
              </a:solidFill>
            </a:endParaRPr>
          </a:p>
          <a:p>
            <a:pPr algn="ctr"/>
            <a:endParaRPr lang="ru-RU" i="1" dirty="0" smtClean="0">
              <a:solidFill>
                <a:srgbClr val="FF0000"/>
              </a:solidFill>
            </a:endParaRPr>
          </a:p>
          <a:p>
            <a:pPr algn="ctr"/>
            <a:endParaRPr lang="ru-RU" i="1" dirty="0">
              <a:solidFill>
                <a:srgbClr val="FF0000"/>
              </a:solidFill>
            </a:endParaRPr>
          </a:p>
          <a:p>
            <a:endParaRPr lang="ru-RU" sz="19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713078"/>
            <a:ext cx="8363272" cy="4851920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lvl="0" algn="l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>     </a:t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i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  <a:r>
              <a:rPr lang="ru-RU" sz="2200" i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Актуальность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Исторически сложилось так, что любовь к Родине, патриотизм во все времена в Российском государстве были чертой национального характера.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Патриотическое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 – патриотического воспитания детей дошкольного возраста становится одной из актуальных. В результате систематической, целенаправленной воспитательной работы у детей могут быть сформированы элементы гражданственности и патриотизма.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Нельзя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быть патриотом, не чувствуя личной связи с Родиной, не зная, как любили, берегли и защищали ее наши предки, наши отцы и деды. Не следует также забывать, что война является одним из наиболее важных исторических опытов и практик в формировании, воспроизводстве, воспитании и восприятии настоящего мужчины. Образ воина остается одним из ключевых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символов мужественности.  </a:t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i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Проблема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Отсюда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преддверии  празднования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Дня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Победы возникает проблема: как помочь подрастающему поколению сформировать у них чувство долга, чувство уважения к славным защитникам нашей Родины, чувство гордости за свой великий народ, который подарил нам счастливую жизнь.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Поэтому необходимо ещё в дошкольном возрасте сформировать у детей первоначальные достоверные представления об истории нашей Родины и интерес к её изучению в будущем.</a:t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600" dirty="0" smtClean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2050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8640"/>
            <a:ext cx="4916311" cy="152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25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7935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800" b="1" i="1" dirty="0" smtClean="0">
                <a:solidFill>
                  <a:srgbClr val="FF0000"/>
                </a:solidFill>
                <a:latin typeface="Helvetica Neue"/>
                <a:cs typeface="Estrangelo Edessa" panose="03080600000000000000" pitchFamily="66" charset="0"/>
              </a:rPr>
              <a:t>Цель</a:t>
            </a:r>
            <a:r>
              <a:rPr lang="ru-RU" sz="1800" dirty="0" smtClean="0">
                <a:solidFill>
                  <a:srgbClr val="FF0000"/>
                </a:solidFill>
                <a:latin typeface="Helvetica Neue"/>
              </a:rPr>
              <a:t>:</a:t>
            </a:r>
            <a:r>
              <a:rPr lang="ru-RU" sz="1800" dirty="0" smtClean="0">
                <a:solidFill>
                  <a:srgbClr val="002060"/>
                </a:solidFill>
                <a:latin typeface="Helvetica Neue"/>
              </a:rPr>
              <a:t>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Сформировать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у старших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дошкольников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гражданскую позицию, патриотические чувства, любовь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 Родине на основе расширения представлений детей о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Великой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Отечественной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войне.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5000"/>
              </a:lnSpc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Способствовать расширению и систематизации знаний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детей о Великой Отечественной войне.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нравственно - патриотические чувства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совместные мероприятия детей, родителей, и педагогов, через расширение общего кругозора. 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Приобщать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 словесному искусству, развивать художественное восприятие и эстетический вкус через знакомство с литературными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произведениями, музыкальными произведениями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войне.</a:t>
            </a: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Развивать продуктивную деятельность детей и детское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творчество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Воспитывать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любовь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 уважение к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ратным подвигам бойцов, ветеранам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Великой Отечественной войны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 желание заботиться о них.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детей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истории нашей страны</a:t>
            </a:r>
            <a:r>
              <a:rPr lang="ru-RU" sz="19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 проекта:</a:t>
            </a:r>
            <a:r>
              <a:rPr lang="ru-RU" sz="19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информационно-познавательно-творческий.</a:t>
            </a: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проекта: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подготовительной к школе группы, воспитатели, музыкальный руководитель, родители.</a:t>
            </a: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Время реализации проекта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краткосрочный ( с 1.04. 2015- 9.05.2015)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51620" y="332656"/>
            <a:ext cx="6840760" cy="5760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Паспорт проекта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236430"/>
              </p:ext>
            </p:extLst>
          </p:nvPr>
        </p:nvGraphicFramePr>
        <p:xfrm>
          <a:off x="4211960" y="-468052"/>
          <a:ext cx="5223316" cy="936104"/>
        </p:xfrm>
        <a:graphic>
          <a:graphicData uri="http://schemas.openxmlformats.org/drawingml/2006/table">
            <a:tbl>
              <a:tblPr/>
              <a:tblGrid>
                <a:gridCol w="5223316"/>
              </a:tblGrid>
              <a:tr h="936104">
                <a:tc>
                  <a:txBody>
                    <a:bodyPr/>
                    <a:lstStyle/>
                    <a:p>
                      <a:endParaRPr lang="ru-RU" sz="1400" b="0" i="0" dirty="0">
                        <a:effectLst/>
                        <a:latin typeface="inherit"/>
                      </a:endParaRPr>
                    </a:p>
                  </a:txBody>
                  <a:tcPr marL="68910" marR="68910" marT="71781" marB="717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310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05531" y="1196753"/>
            <a:ext cx="8100889" cy="532859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Предполагаемый результат: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патриотических чувств - любовь к Родине, сохранение и развитие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уважительного отношения  к защитникам Отечества и  памяти  павших  в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сражениях.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представлений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событиях, происходящих в годы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войны, о подвигах советского народа, о героях Великой Отечественной войны.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понимание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важности праздника – Дня Победы в жизни российского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человека.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Создание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материально - технической базы для плодотворной работы по данной теме.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Продукт проектной деятельности: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оформление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выставки детского творчества ко Дню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Победы; фотовыставка участников ВОВ–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близких и родных воспитанников, сотрудников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МАДОУ; 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Презентация проекта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: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Праздничный концерт «День Победы»;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экскурсия к памятнику Скорбящей матери и возложение цветов.</a:t>
            </a:r>
          </a:p>
          <a:p>
            <a:pPr marL="0" lvl="0" indent="0" algn="just">
              <a:buClr>
                <a:srgbClr val="31B6FD"/>
              </a:buClr>
              <a:buNone/>
            </a:pPr>
            <a:endParaRPr lang="ru-RU" sz="20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2050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6296"/>
            <a:ext cx="4032448" cy="125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8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570392"/>
          </a:xfrm>
        </p:spPr>
        <p:txBody>
          <a:bodyPr>
            <a:normAutofit fontScale="90000"/>
          </a:bodyPr>
          <a:lstStyle/>
          <a:p>
            <a:r>
              <a:rPr lang="ru-RU" sz="1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Фрагмент перспективно-календарного плана на </a:t>
            </a:r>
            <a: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тему</a:t>
            </a:r>
            <a:b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«Этих дней не смолкнет слава»</a:t>
            </a:r>
            <a:endParaRPr lang="ru-RU" sz="1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012526"/>
              </p:ext>
            </p:extLst>
          </p:nvPr>
        </p:nvGraphicFramePr>
        <p:xfrm>
          <a:off x="107504" y="692696"/>
          <a:ext cx="8928992" cy="6108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4699597"/>
                <a:gridCol w="3005259"/>
              </a:tblGrid>
              <a:tr h="4356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Совместная деятельность взрослого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ребенком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“Социально-</a:t>
                      </a:r>
                      <a:r>
                        <a:rPr lang="ru-RU" sz="1100" u="sng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коммуникатив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100" u="sng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ное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развитие”: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/>
                        <a:defRPr/>
                      </a:pP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Сюжетно – ролевая игра: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«Разведчики».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Цель: формировать у детей умение творчески развивать сюжет игры,  используя предметы заместители;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 умения детей реализовывать замысел сюжета;</a:t>
                      </a: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295" algn="l"/>
                        </a:tabLst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Рассматривание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иллюстраций и фотографий на полях сражений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Цель: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представления детей о событиях ВОВ;</a:t>
                      </a:r>
                      <a:r>
                        <a:rPr lang="ru-RU" sz="11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познакомить детей с понятиями “война”, “фронт”, “тыл”, « разведчики», « победа», «ветераны»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“Познаватель-ное развитие”: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Д/И «Кто шагает на параде?»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Цель:</a:t>
                      </a:r>
                      <a:r>
                        <a:rPr lang="ru-RU" sz="11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 представления детей о разных родах войск “пехота”, “танкисты”, “моряки”, “летчики”.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Разговоры с детьми: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«Что такое война?»</a:t>
                      </a:r>
                      <a:r>
                        <a:rPr lang="ru-RU" sz="1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ru-RU" sz="11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«Дети войны»</a:t>
                      </a:r>
                      <a:r>
                        <a:rPr lang="ru-RU" sz="1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ru-RU" sz="11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«Наши герои»</a:t>
                      </a:r>
                      <a:endParaRPr lang="ru-RU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«Что за праздник День Победы?» Цель: обобщать и расширять знания детей о Великой Отечественной войне: городах - героях, героях войны, наградах, о работе в тылу.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45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“Речевое развитие”: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Настольно-печатная игра «Вещи военного времени». Цель:</a:t>
                      </a:r>
                      <a:r>
                        <a:rPr lang="ru-RU" sz="11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активизировать словарь детей, закреплять звукопроизношение слов: «боец», «солдат», «фронт», «тыл», «снаряды», «поле боя» «к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еросиновая лампа», «примус», «этажерка», «радиоприемник», «граммофон», «гимнастерка», «шинель», «фляжка», «котелок».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и т.д.;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>
                          <a:tab pos="201930" algn="l"/>
                        </a:tabLst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Д/и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«Назови рода войск», «Что для чего», 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«Кто больше назовет качеств героя», «Чья форма?».</a:t>
                      </a: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Цель: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закрепление умение детей 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различать и сравнивать рода войск, активизировать словарь детей.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052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“Художественно-эстетическое развитие”: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Рисование « Праздничный салют над Спасской башней Кремля» Цель:</a:t>
                      </a:r>
                      <a:r>
                        <a:rPr lang="ru-RU" sz="11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Учить детей аккуратности, разводить цветовую палитру,</a:t>
                      </a:r>
                      <a:r>
                        <a:rPr lang="ru-RU" sz="1100" b="0" i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</a:t>
                      </a:r>
                      <a:r>
                        <a:rPr lang="ru-RU" sz="11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пособствовать самостоятельному решению изображать рисунок по заданной теме.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Ситуация к орган. Сам </a:t>
                      </a:r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дея-ти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детей: 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«Кому, что нужно?»(</a:t>
                      </a:r>
                      <a:r>
                        <a:rPr kumimoji="0" lang="ru-RU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рассм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. Предметов военного времени)</a:t>
                      </a:r>
                    </a:p>
                    <a:p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cs typeface="+mn-cs"/>
                      </a:endParaRPr>
                    </a:p>
                    <a:p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cs typeface="+mn-cs"/>
                        </a:rPr>
                        <a:t>Домашнее задание: изготовление поделки на тему « Я помню! Я горжусь!, просмотр фильмов о ВОВ, рассказ о событиях ВОВ.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91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 “Физическое развитие”: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Подвижная игра «Шагаем на параде» Цель: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учить маршировать строем.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32336"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16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5516" y="1844825"/>
            <a:ext cx="8028892" cy="45365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проекта</a:t>
            </a:r>
          </a:p>
          <a:p>
            <a:pPr marL="0" indent="0" algn="ctr">
              <a:buNone/>
            </a:pPr>
            <a:r>
              <a:rPr lang="ru-RU" sz="1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этап: Погружение в проект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сетевой паутинки проекта совместно с детьми « Модель трех вопросов» ( « Что мы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знаем о ВОВ?»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хотим узнать?» и « Как узнать информацию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?»)</a:t>
            </a: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Совсем скоро наша страна будет отмечать великий праздник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–день победы в Великой Отечественной войне.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и поговорим мы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 далеких военных годах, когда весь русский народ сражался за Родину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spcBef>
                <a:spcPts val="0"/>
              </a:spcBef>
              <a:buClr>
                <a:srgbClr val="31B6FD"/>
              </a:buClr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Ребята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Родина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Света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В. Ответила, что там где мы живем, Слава П. сказал, где я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родился в </a:t>
            </a:r>
            <a:r>
              <a:rPr lang="ru-RU" sz="14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послке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Юганец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случилось летом в 1941 г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.? Денис К. ответил: «Началась война»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такое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война? Ангелина П. сказала, что это когда стреляют, убивают; Рома О. сказал, что это враг нападет на Родину.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4. Кто напал на нашу Родину?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Алина М. сказала, что фашисты, Германия.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5. Кто встал на защиту нашей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Родины? Дима С. сказал, что наша армия, солдаты.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6.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А кто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такие солдаты, что они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делают? Ксюша Н. ответила, что защищают Родину, людей.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7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Когда закончилась война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? Денис К. сказал, что в 1945 г.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8. Кто победил в этой войне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? Кирилл Ш. сказал, что русские победили фашистов.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9.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 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такое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подвиг? Лиза Е. сказала, что это смелый хороший поступок.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10. А как мы можем назвать человека, который совершил этот подвиг? Саша С. сказала, что такого человека называют героем.</a:t>
            </a:r>
            <a:endParaRPr lang="ru-RU" sz="1600" dirty="0">
              <a:solidFill>
                <a:srgbClr val="073E87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941" y="-127249"/>
            <a:ext cx="4392488" cy="136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65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908720"/>
            <a:ext cx="7812856" cy="5217443"/>
          </a:xfrm>
        </p:spPr>
        <p:txBody>
          <a:bodyPr>
            <a:normAutofit/>
          </a:bodyPr>
          <a:lstStyle/>
          <a:p>
            <a:pPr marL="0" lvl="0" indent="0" algn="ctr">
              <a:buClr>
                <a:srgbClr val="31B6FD"/>
              </a:buClr>
              <a:buNone/>
            </a:pP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проекта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этап: Погружение в проект</a:t>
            </a: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endParaRPr lang="ru-RU" sz="1400" dirty="0" smtClean="0">
              <a:solidFill>
                <a:srgbClr val="073E87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 </a:t>
            </a:r>
            <a:r>
              <a:rPr lang="ru-RU" sz="1400" dirty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многие вопросы мы так и не дали ответа</a:t>
            </a:r>
            <a:r>
              <a:rPr lang="ru-RU" sz="1400" dirty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  <a:t>. </a:t>
            </a:r>
            <a:r>
              <a:rPr lang="ru-RU" sz="1400" dirty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Что нам делать? Как мы будем узнавать о ВОВ.? Денис К. сказал, что можно спросить у родителей, Алина М. сказала, что спросит о войне у своего прадедушке, который воевал и принесет его фотографию , Ксюша сказала, можно посмотреть в Интернете о героях войны и их подвигах, Слава П. сказал, что можно почитать книгу о войне, Ангелина П. сказала, что посмотрит фильмы о войне, Саша А посмотрит телепередачи, А Лиза Е. предложила послушать песни о войне.</a:t>
            </a:r>
          </a:p>
          <a:p>
            <a:pPr marL="0" lvl="0" indent="0">
              <a:buClr>
                <a:srgbClr val="31B6FD"/>
              </a:buClr>
              <a:buNone/>
            </a:pPr>
            <a:endParaRPr lang="ru-RU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Диагностика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личностных качеств детей и познавательных интересов (выявить проявляют ли дети интерес к деятельности, желание включиться в работу).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Определение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темы, целей,  проекта.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Систематизация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 по теме: выделение проблемы, разработка цели, задач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Побуждение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интереса  родителей к предстоящей деятельности: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обозначить тему предстоящей проектной деятельности.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проблемной ситуации: «Что мы можем рассказать детям о ВОВ?»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активировать родителей по сбору информации по теме. </a:t>
            </a:r>
            <a:endPara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Составление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плана-схемы работы. </a:t>
            </a:r>
          </a:p>
          <a:p>
            <a:pPr marL="0" lvl="0" indent="0">
              <a:buClr>
                <a:srgbClr val="31B6FD"/>
              </a:buClr>
              <a:buNone/>
            </a:pP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endParaRPr lang="ru-RU" sz="14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70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404664"/>
            <a:ext cx="7308801" cy="586551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1600" u="sng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 этап: Планирование деятельности.</a:t>
            </a:r>
            <a:endParaRPr lang="ru-RU" i="1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 smtClean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1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Обсуждение </a:t>
            </a:r>
            <a:r>
              <a:rPr lang="ru-RU" sz="21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 проекта, поиск путей </a:t>
            </a:r>
            <a:r>
              <a:rPr lang="ru-RU" sz="2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решения:</a:t>
            </a:r>
            <a:endParaRPr lang="ru-RU" sz="2100" b="1" i="1" dirty="0" smtClean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Отработка плана-схемы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последовательных действий совместно с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детьми,     организация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деятельности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детей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 Кто, что будет делать)</a:t>
            </a:r>
            <a:endParaRPr lang="ru-RU" sz="2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условий для реализации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проекта:</a:t>
            </a:r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создание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предметно-развивающей среды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изучение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литературы ( журналы, книги , Интернет)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подбор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речевых, подвижных, настольно-печатных, дидактических и др. игр, подбор иллюстративного материала по теме</a:t>
            </a:r>
            <a:endParaRPr lang="ru-RU" sz="2000" dirty="0"/>
          </a:p>
          <a:p>
            <a:pPr lvl="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подбор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материалов, атрибутов для игр</a:t>
            </a:r>
            <a:endParaRPr lang="ru-RU" sz="2000" dirty="0"/>
          </a:p>
          <a:p>
            <a:pPr lvl="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>
                <a:solidFill>
                  <a:srgbClr val="002060"/>
                </a:solidFill>
                <a:latin typeface="Arial"/>
              </a:rPr>
              <a:t>Подбор методической литературы, художественной литературы для чтения, аудиозаписей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</a:pP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3. Организация деятельности родителей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Привлечение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специалистов ДОУ</a:t>
            </a:r>
          </a:p>
          <a:p>
            <a:pPr>
              <a:buFont typeface="Wingdings" panose="05000000000000000000" pitchFamily="2" charset="2"/>
              <a:buChar char="q"/>
            </a:pP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02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04664"/>
            <a:ext cx="7812856" cy="557748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4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Создание предметно-развивающей среды:</a:t>
            </a:r>
          </a:p>
          <a:p>
            <a:pPr marL="269875" lvl="0" indent="-269875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изготовление атрибутов, деталей костюмов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оформление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мини-музея «Военная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техника»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стенгазета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«Спасибо нашим ветеранам!»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альбомы:  «Наши герои», «Ордена и медали ВОВ», «Военная техника ВОВ», </a:t>
            </a: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выставка поделок «Спасибо, что живем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!».</a:t>
            </a: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Выставка рисунков « 70 лет Великой Победы!»</a:t>
            </a: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7725" y="908720"/>
            <a:ext cx="7623606" cy="144016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ЭТАП: Реализация проекта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398132666"/>
              </p:ext>
            </p:extLst>
          </p:nvPr>
        </p:nvGraphicFramePr>
        <p:xfrm>
          <a:off x="251520" y="4725144"/>
          <a:ext cx="2376264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967333734"/>
              </p:ext>
            </p:extLst>
          </p:nvPr>
        </p:nvGraphicFramePr>
        <p:xfrm>
          <a:off x="827584" y="2348880"/>
          <a:ext cx="3613744" cy="2407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09349652"/>
              </p:ext>
            </p:extLst>
          </p:nvPr>
        </p:nvGraphicFramePr>
        <p:xfrm>
          <a:off x="4283968" y="2060848"/>
          <a:ext cx="4663169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831" y="1275110"/>
            <a:ext cx="1152128" cy="15361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3162115"/>
            <a:ext cx="1242142" cy="16561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804" y="2348880"/>
            <a:ext cx="1453400" cy="19378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349" y="2031789"/>
            <a:ext cx="1405968" cy="18746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92896"/>
            <a:ext cx="3089551" cy="20542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739580"/>
            <a:ext cx="1112250" cy="17164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739580"/>
            <a:ext cx="1167189" cy="178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7341" y="188640"/>
            <a:ext cx="8023222" cy="3384375"/>
          </a:xfrm>
        </p:spPr>
        <p:txBody>
          <a:bodyPr>
            <a:normAutofit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деятельности детей</a:t>
            </a:r>
            <a:endParaRPr lang="ru-RU" sz="14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беседы о ВОВ ( дети с удовольствием делились полученными знаниями со сверстниками)</a:t>
            </a: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рассматривание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обсуждение иллюстраций,</a:t>
            </a: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чтение художественной литературы о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ВОВ: </a:t>
            </a:r>
            <a:r>
              <a:rPr lang="ru-RU" sz="1400" dirty="0">
                <a:solidFill>
                  <a:srgbClr val="303F50"/>
                </a:solidFill>
                <a:latin typeface="Verdana"/>
              </a:rPr>
              <a:t> 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Благинина «Шинель», А. Митяев «Мешок овсянки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« Книга будущих командиров»,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С. Алексеев «Первая колонна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С.   М. Михалков « Разговор с сыном», « Победа».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изображение праздничного салюта  в </a:t>
            </a:r>
            <a:r>
              <a:rPr lang="ru-RU" sz="1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изодеятельности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« Праздничный салют над Спасской башней»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слушание песен военных лет и песен о войне,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просмотр познавательных видеороликов о ВОВ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Аппликация: изготовление поздравительных открыток для ветеранов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Разучивание стихотворений  и песен о войне.</a:t>
            </a:r>
          </a:p>
          <a:p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8134" y="4997399"/>
            <a:ext cx="1991644" cy="14887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5103530"/>
            <a:ext cx="1954555" cy="14610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074" y="5070468"/>
            <a:ext cx="1957299" cy="1463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1726">
            <a:off x="389961" y="2799517"/>
            <a:ext cx="3258503" cy="250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068960"/>
            <a:ext cx="2746682" cy="3058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676">
            <a:off x="6472496" y="2743646"/>
            <a:ext cx="2706393" cy="1945034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25" y="5284983"/>
            <a:ext cx="1464164" cy="109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1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193" y="260648"/>
            <a:ext cx="3590925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9951">
            <a:off x="82835" y="4468873"/>
            <a:ext cx="1908834" cy="1431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TextBox 17"/>
          <p:cNvSpPr txBox="1"/>
          <p:nvPr/>
        </p:nvSpPr>
        <p:spPr>
          <a:xfrm>
            <a:off x="5356111" y="6218038"/>
            <a:ext cx="3842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Конкурс чтецов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«Этот праздник со слезами на глазах»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96136" y="2456892"/>
            <a:ext cx="2962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 Праздничный салют над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 Спасской башней 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7503" y="5954796"/>
            <a:ext cx="185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Поздравительные</a:t>
            </a:r>
            <a:r>
              <a:rPr lang="ru-RU" sz="1600" dirty="0" smtClean="0"/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открытки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2" name="Picture 2" descr="D:\Рабочий стол\Проект\DSC_03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407" y="4558774"/>
            <a:ext cx="2904704" cy="193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абочий стол\Проект\DSC_03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31"/>
          <a:stretch/>
        </p:blipFill>
        <p:spPr bwMode="auto">
          <a:xfrm>
            <a:off x="5544850" y="3421217"/>
            <a:ext cx="3465241" cy="291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Рабочий стол\Проект\DSC_037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76531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69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72816"/>
            <a:ext cx="7984397" cy="4425355"/>
          </a:xfrm>
        </p:spPr>
        <p:txBody>
          <a:bodyPr/>
          <a:lstStyle/>
          <a:p>
            <a:pPr marL="0" lvl="0" indent="0" algn="just">
              <a:buClr>
                <a:srgbClr val="31B6FD"/>
              </a:buClr>
              <a:buNone/>
              <a:tabLst>
                <a:tab pos="201930" algn="l"/>
              </a:tabLst>
            </a:pPr>
            <a:r>
              <a:rPr lang="ru-RU" sz="18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по обогащению игрового опыта ребёнка: 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дидактических игр: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Назови рода войск», «Кому, что нужно?» «Что для чего» (закрепление знаний детей предназначений предметов военного времени), «Скажи наоборот», «Кто больше назовет качеств героя», «Чья форма?».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29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коммуникативные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Поводырь», «Служили два товарища», «Медицинские сестры», «Перенести раненого».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подвижные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эстафета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«Полоса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препятствий»,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подвижная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игра «Шагаем на параде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  <a:endParaRPr lang="ru-RU" sz="1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buClr>
                <a:srgbClr val="31B6FD"/>
              </a:buClr>
              <a:buFont typeface="Symbol"/>
              <a:buChar char=""/>
              <a:tabLst>
                <a:tab pos="201295" algn="l"/>
              </a:tabLst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сюжетно-ролевые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Разведчики», «Госпиталь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93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настольно-печатная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игра «Вещи военного времени».</a:t>
            </a:r>
          </a:p>
          <a:p>
            <a:pPr marL="342900" lvl="0" indent="-342900" algn="just">
              <a:buClr>
                <a:srgbClr val="31B6FD"/>
              </a:buClr>
              <a:buFont typeface="Symbol"/>
              <a:buChar char=""/>
              <a:tabLst>
                <a:tab pos="201295" algn="l"/>
              </a:tabLst>
            </a:pP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930" algn="l"/>
              </a:tabLst>
            </a:pP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632"/>
            <a:ext cx="61436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92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5" y="1484784"/>
            <a:ext cx="7452816" cy="4641379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Стенгазета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«Спасибо нашим ветеранам!».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Выставка поделок «Спасибо, что живем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Выставка рисунков «Праздник Великой Победы»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Конкурс чтецов «Этот праздник со слезами на глазах».</a:t>
            </a:r>
          </a:p>
          <a:p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Альбомы «Наши герои», «Ордена и медали ВОВ», «Военная техника ВОВ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buClr>
                <a:srgbClr val="31B6FD"/>
              </a:buClr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Итоговое мероприятие «Праздник День Победы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» и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экскурсия к памятнику Скорбящей матери и возложение цветов.</a:t>
            </a:r>
          </a:p>
          <a:p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ЭТАП. ПРЕЗЕНТАЦИЯ РЕЗУЛЬТАТОВ</a:t>
            </a:r>
            <a:endParaRPr lang="ru-RU" sz="2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99392"/>
            <a:ext cx="5855593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08104" y="6084281"/>
            <a:ext cx="3387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Выставка поделок</a:t>
            </a:r>
          </a:p>
          <a:p>
            <a:pPr algn="ctr"/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«Спасибо, что живем!»</a:t>
            </a:r>
            <a:endParaRPr lang="ru-RU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50" name="Picture 2" descr="D:\Рабочий стол\Проект\DSC_03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2" y="3443772"/>
            <a:ext cx="4765317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Рабочий стол\Проект\DSC_03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60" y="3339108"/>
            <a:ext cx="4128840" cy="274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79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5197207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D:\Рабочий стол\Проект\DSC_00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852" y="4005064"/>
            <a:ext cx="3829671" cy="254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5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D:\Рабочий стол\ОРИГАМИ\image (4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29988"/>
            <a:ext cx="2855640" cy="214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Рабочий стол\ОРИГАМИ\image (59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50463"/>
            <a:ext cx="4961673" cy="372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162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Рабочий стол\Проект\DSC028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70" y="3426716"/>
            <a:ext cx="3571528" cy="267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абочий стол\Проект\DSC_0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54481"/>
            <a:ext cx="3984824" cy="264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Рабочий стол\Проект\image (60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35" y="232824"/>
            <a:ext cx="4236398" cy="2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Лена\Pictures\весна 2014\DSC_03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608" y="241480"/>
            <a:ext cx="2567608" cy="386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81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44304" y="351354"/>
            <a:ext cx="8229600" cy="498384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Праздник « День Победы»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9" y="3501008"/>
            <a:ext cx="4686586" cy="3116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72409"/>
            <a:ext cx="3682200" cy="24482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779">
            <a:off x="5437145" y="3990580"/>
            <a:ext cx="3242464" cy="24318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759">
            <a:off x="5777005" y="958125"/>
            <a:ext cx="3251854" cy="243889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637" y="859989"/>
            <a:ext cx="1836525" cy="2261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233" y="2048814"/>
            <a:ext cx="1586092" cy="2799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546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F:\ПЕЧАТЬ\DSC_05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98926"/>
            <a:ext cx="5352976" cy="355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Рабочий стол\Проект\яя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5666"/>
            <a:ext cx="3456913" cy="259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Рабочий стол\Проект\DSC_02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3" r="20733"/>
          <a:stretch/>
        </p:blipFill>
        <p:spPr bwMode="auto">
          <a:xfrm>
            <a:off x="6948264" y="3789040"/>
            <a:ext cx="1853750" cy="274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Рабочий стол\Проект\DSC_02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86998" y="1080207"/>
            <a:ext cx="3254062" cy="216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510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8328"/>
            <a:ext cx="8147248" cy="930432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внимание!!!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68760"/>
            <a:ext cx="5148064" cy="3499783"/>
          </a:xfrm>
        </p:spPr>
      </p:pic>
      <p:sp>
        <p:nvSpPr>
          <p:cNvPr id="7" name="TextBox 6"/>
          <p:cNvSpPr txBox="1"/>
          <p:nvPr/>
        </p:nvSpPr>
        <p:spPr>
          <a:xfrm>
            <a:off x="2110418" y="4653136"/>
            <a:ext cx="55423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солнце, 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небо,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мама, 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буду я!!!</a:t>
            </a:r>
          </a:p>
        </p:txBody>
      </p:sp>
    </p:spTree>
    <p:extLst>
      <p:ext uri="{BB962C8B-B14F-4D97-AF65-F5344CB8AC3E}">
        <p14:creationId xmlns:p14="http://schemas.microsoft.com/office/powerpoint/2010/main" val="406466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2859</TotalTime>
  <Words>1374</Words>
  <Application>Microsoft Office PowerPoint</Application>
  <PresentationFormat>Экран (4:3)</PresentationFormat>
  <Paragraphs>170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МАДОУ д/с №18</vt:lpstr>
      <vt:lpstr>Презентация PowerPoint</vt:lpstr>
      <vt:lpstr>                              Актуальность. Исторически сложилось так, что любовь к Родине, патриотизм во все времена в Российском государстве были чертой национального характера.  Патриотическое 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 – патриотического воспитания детей дошкольного возраста становится одной из актуальных. В результате систематической, целенаправленной воспитательной работы у детей могут быть сформированы элементы гражданственности и патриотизма.        Нельзя быть патриотом, не чувствуя личной связи с Родиной, не зная, как любили, берегли и защищали ее наши предки, наши отцы и деды. Не следует также забывать, что война является одним из наиболее важных исторических опытов и практик в формировании, воспроизводстве, воспитании и восприятии настоящего мужчины. Образ воина остается одним из ключевых символов мужественности.      Проблема. Отсюда, в преддверии  празднования Дня Победы возникает проблема: как помочь подрастающему поколению сформировать у них чувство долга, чувство уважения к славным защитникам нашей Родины, чувство гордости за свой великий народ, который подарил нам счастливую жизнь. Поэтому необходимо ещё в дошкольном возрасте сформировать у детей первоначальные достоверные представления об истории нашей Родины и интерес к её изучению в будущем.            </vt:lpstr>
      <vt:lpstr>Паспорт проекта</vt:lpstr>
      <vt:lpstr>Презентация PowerPoint</vt:lpstr>
      <vt:lpstr>Фрагмент перспективно-календарного плана на тему  «Этих дней не смолкнет слава»</vt:lpstr>
      <vt:lpstr>Презентация PowerPoint</vt:lpstr>
      <vt:lpstr>Презентация PowerPoint</vt:lpstr>
      <vt:lpstr>Презентация PowerPoint</vt:lpstr>
      <vt:lpstr>3 ЭТАП: Реализация проекта.  </vt:lpstr>
      <vt:lpstr>Презентация PowerPoint</vt:lpstr>
      <vt:lpstr>Презентация PowerPoint</vt:lpstr>
      <vt:lpstr>Презентация PowerPoint</vt:lpstr>
      <vt:lpstr> 4 ЭТАП. ПРЕЗЕНТАЦИЯ РЕЗУЛЬТАТОВ</vt:lpstr>
      <vt:lpstr>Презентация PowerPoint</vt:lpstr>
      <vt:lpstr>Презентация PowerPoint</vt:lpstr>
      <vt:lpstr>Презентация PowerPoint</vt:lpstr>
      <vt:lpstr>Праздник « День Победы»</vt:lpstr>
      <vt:lpstr>Презентация PowerPoint</vt:lpstr>
      <vt:lpstr>Благодарю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комбинированного вида  д/с №81</dc:title>
  <dc:creator>Дом</dc:creator>
  <cp:lastModifiedBy>DetSad</cp:lastModifiedBy>
  <cp:revision>145</cp:revision>
  <dcterms:created xsi:type="dcterms:W3CDTF">2015-04-24T08:27:07Z</dcterms:created>
  <dcterms:modified xsi:type="dcterms:W3CDTF">2024-01-24T12:02:21Z</dcterms:modified>
</cp:coreProperties>
</file>